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0"/>
  </p:notesMasterIdLst>
  <p:sldIdLst>
    <p:sldId id="256" r:id="rId2"/>
    <p:sldId id="286" r:id="rId3"/>
    <p:sldId id="287" r:id="rId4"/>
    <p:sldId id="282" r:id="rId5"/>
    <p:sldId id="283" r:id="rId6"/>
    <p:sldId id="284" r:id="rId7"/>
    <p:sldId id="285" r:id="rId8"/>
    <p:sldId id="266" r:id="rId9"/>
  </p:sldIdLst>
  <p:sldSz cx="12801600" cy="9601200" type="A3"/>
  <p:notesSz cx="9144000" cy="6858000"/>
  <p:defaultTextStyle>
    <a:defPPr>
      <a:defRPr lang="ru-RU"/>
    </a:defPPr>
    <a:lvl1pPr marL="0" algn="l" defTabSz="1075140" rtl="0" eaLnBrk="1" latinLnBrk="0" hangingPunct="1">
      <a:defRPr sz="2117" kern="1200">
        <a:solidFill>
          <a:schemeClr val="tx1"/>
        </a:solidFill>
        <a:latin typeface="+mn-lt"/>
        <a:ea typeface="+mn-ea"/>
        <a:cs typeface="+mn-cs"/>
      </a:defRPr>
    </a:lvl1pPr>
    <a:lvl2pPr marL="537569" algn="l" defTabSz="1075140" rtl="0" eaLnBrk="1" latinLnBrk="0" hangingPunct="1">
      <a:defRPr sz="2117" kern="1200">
        <a:solidFill>
          <a:schemeClr val="tx1"/>
        </a:solidFill>
        <a:latin typeface="+mn-lt"/>
        <a:ea typeface="+mn-ea"/>
        <a:cs typeface="+mn-cs"/>
      </a:defRPr>
    </a:lvl2pPr>
    <a:lvl3pPr marL="1075140" algn="l" defTabSz="1075140" rtl="0" eaLnBrk="1" latinLnBrk="0" hangingPunct="1">
      <a:defRPr sz="2117" kern="1200">
        <a:solidFill>
          <a:schemeClr val="tx1"/>
        </a:solidFill>
        <a:latin typeface="+mn-lt"/>
        <a:ea typeface="+mn-ea"/>
        <a:cs typeface="+mn-cs"/>
      </a:defRPr>
    </a:lvl3pPr>
    <a:lvl4pPr marL="1612711" algn="l" defTabSz="1075140" rtl="0" eaLnBrk="1" latinLnBrk="0" hangingPunct="1">
      <a:defRPr sz="2117" kern="1200">
        <a:solidFill>
          <a:schemeClr val="tx1"/>
        </a:solidFill>
        <a:latin typeface="+mn-lt"/>
        <a:ea typeface="+mn-ea"/>
        <a:cs typeface="+mn-cs"/>
      </a:defRPr>
    </a:lvl4pPr>
    <a:lvl5pPr marL="2150282" algn="l" defTabSz="1075140" rtl="0" eaLnBrk="1" latinLnBrk="0" hangingPunct="1">
      <a:defRPr sz="2117" kern="1200">
        <a:solidFill>
          <a:schemeClr val="tx1"/>
        </a:solidFill>
        <a:latin typeface="+mn-lt"/>
        <a:ea typeface="+mn-ea"/>
        <a:cs typeface="+mn-cs"/>
      </a:defRPr>
    </a:lvl5pPr>
    <a:lvl6pPr marL="2687851" algn="l" defTabSz="1075140" rtl="0" eaLnBrk="1" latinLnBrk="0" hangingPunct="1">
      <a:defRPr sz="2117" kern="1200">
        <a:solidFill>
          <a:schemeClr val="tx1"/>
        </a:solidFill>
        <a:latin typeface="+mn-lt"/>
        <a:ea typeface="+mn-ea"/>
        <a:cs typeface="+mn-cs"/>
      </a:defRPr>
    </a:lvl6pPr>
    <a:lvl7pPr marL="3225421" algn="l" defTabSz="1075140" rtl="0" eaLnBrk="1" latinLnBrk="0" hangingPunct="1">
      <a:defRPr sz="2117" kern="1200">
        <a:solidFill>
          <a:schemeClr val="tx1"/>
        </a:solidFill>
        <a:latin typeface="+mn-lt"/>
        <a:ea typeface="+mn-ea"/>
        <a:cs typeface="+mn-cs"/>
      </a:defRPr>
    </a:lvl7pPr>
    <a:lvl8pPr marL="3762991" algn="l" defTabSz="1075140" rtl="0" eaLnBrk="1" latinLnBrk="0" hangingPunct="1">
      <a:defRPr sz="2117" kern="1200">
        <a:solidFill>
          <a:schemeClr val="tx1"/>
        </a:solidFill>
        <a:latin typeface="+mn-lt"/>
        <a:ea typeface="+mn-ea"/>
        <a:cs typeface="+mn-cs"/>
      </a:defRPr>
    </a:lvl8pPr>
    <a:lvl9pPr marL="4300562" algn="l" defTabSz="1075140"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8"/>
    <p:restoredTop sz="91590"/>
  </p:normalViewPr>
  <p:slideViewPr>
    <p:cSldViewPr snapToGrid="0" snapToObjects="1">
      <p:cViewPr varScale="1">
        <p:scale>
          <a:sx n="70" d="100"/>
          <a:sy n="70" d="100"/>
        </p:scale>
        <p:origin x="6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1.374110479859642E-2"/>
          <c:y val="3.042515925893895E-3"/>
          <c:w val="0.97251779040280717"/>
          <c:h val="0.86716327553910622"/>
        </c:manualLayout>
      </c:layout>
      <c:barChart>
        <c:barDir val="col"/>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Oil and gas, refining</c:v>
                </c:pt>
                <c:pt idx="1">
                  <c:v>Finance </c:v>
                </c:pt>
                <c:pt idx="2">
                  <c:v>Construction</c:v>
                </c:pt>
                <c:pt idx="3">
                  <c:v>Medical services and pharmaceuticals</c:v>
                </c:pt>
                <c:pt idx="4">
                  <c:v>Energy production</c:v>
                </c:pt>
                <c:pt idx="5">
                  <c:v>Сonsumer goods industry</c:v>
                </c:pt>
                <c:pt idx="6">
                  <c:v>Automobile transport, components and spare parts </c:v>
                </c:pt>
                <c:pt idx="7">
                  <c:v>Publishing and information agencies</c:v>
                </c:pt>
                <c:pt idx="8">
                  <c:v>Others</c:v>
                </c:pt>
              </c:strCache>
            </c:strRef>
          </c:cat>
          <c:val>
            <c:numRef>
              <c:f>Sheet1!$B$2:$B$10</c:f>
              <c:numCache>
                <c:formatCode>0%</c:formatCode>
                <c:ptCount val="9"/>
                <c:pt idx="0">
                  <c:v>0.18</c:v>
                </c:pt>
                <c:pt idx="1">
                  <c:v>0.09</c:v>
                </c:pt>
                <c:pt idx="2">
                  <c:v>0.16</c:v>
                </c:pt>
                <c:pt idx="3">
                  <c:v>0.09</c:v>
                </c:pt>
                <c:pt idx="4">
                  <c:v>7.0000000000000007E-2</c:v>
                </c:pt>
                <c:pt idx="5">
                  <c:v>0.13</c:v>
                </c:pt>
                <c:pt idx="6">
                  <c:v>0.09</c:v>
                </c:pt>
                <c:pt idx="7">
                  <c:v>0.04</c:v>
                </c:pt>
                <c:pt idx="8">
                  <c:v>0.16</c:v>
                </c:pt>
              </c:numCache>
            </c:numRef>
          </c:val>
          <c:extLst>
            <c:ext xmlns:c16="http://schemas.microsoft.com/office/drawing/2014/chart" uri="{C3380CC4-5D6E-409C-BE32-E72D297353CC}">
              <c16:uniqueId val="{00000000-E47E-4B49-8984-08BC333B8C01}"/>
            </c:ext>
          </c:extLst>
        </c:ser>
        <c:dLbls>
          <c:dLblPos val="outEnd"/>
          <c:showLegendKey val="0"/>
          <c:showVal val="1"/>
          <c:showCatName val="0"/>
          <c:showSerName val="0"/>
          <c:showPercent val="0"/>
          <c:showBubbleSize val="0"/>
        </c:dLbls>
        <c:gapWidth val="219"/>
        <c:overlap val="-27"/>
        <c:axId val="1607093711"/>
        <c:axId val="1608693119"/>
      </c:barChart>
      <c:catAx>
        <c:axId val="1607093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8693119"/>
        <c:crosses val="autoZero"/>
        <c:auto val="1"/>
        <c:lblAlgn val="ctr"/>
        <c:lblOffset val="100"/>
        <c:noMultiLvlLbl val="0"/>
      </c:catAx>
      <c:valAx>
        <c:axId val="1608693119"/>
        <c:scaling>
          <c:orientation val="minMax"/>
        </c:scaling>
        <c:delete val="1"/>
        <c:axPos val="l"/>
        <c:numFmt formatCode="0%" sourceLinked="1"/>
        <c:majorTickMark val="none"/>
        <c:minorTickMark val="none"/>
        <c:tickLblPos val="nextTo"/>
        <c:crossAx val="1607093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98BD749-9E5E-634C-9231-21209AF5B21C}" type="datetimeFigureOut">
              <a:rPr lang="ru-RU" smtClean="0"/>
              <a:t>26.11.2021</a:t>
            </a:fld>
            <a:endParaRPr lang="ru-RU"/>
          </a:p>
        </p:txBody>
      </p:sp>
      <p:sp>
        <p:nvSpPr>
          <p:cNvPr id="4" name="Образ слайда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ru-RU"/>
              <a:t>Образец текста
Второй уровень
Третий уровень
Четвертый уровень
Пятый уровень</a:t>
            </a:r>
          </a:p>
        </p:txBody>
      </p:sp>
      <p:sp>
        <p:nvSpPr>
          <p:cNvPr id="6" name="Нижний колонтитул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FDA0931-5A16-D040-95CC-6845EF139883}" type="slidenum">
              <a:rPr lang="ru-RU" smtClean="0"/>
              <a:t>‹#›</a:t>
            </a:fld>
            <a:endParaRPr lang="ru-RU"/>
          </a:p>
        </p:txBody>
      </p:sp>
    </p:spTree>
    <p:extLst>
      <p:ext uri="{BB962C8B-B14F-4D97-AF65-F5344CB8AC3E}">
        <p14:creationId xmlns:p14="http://schemas.microsoft.com/office/powerpoint/2010/main" val="4019413833"/>
      </p:ext>
    </p:extLst>
  </p:cSld>
  <p:clrMap bg1="lt1" tx1="dk1" bg2="lt2" tx2="dk2" accent1="accent1" accent2="accent2" accent3="accent3" accent4="accent4" accent5="accent5" accent6="accent6" hlink="hlink" folHlink="folHlink"/>
  <p:notesStyle>
    <a:lvl1pPr marL="0" algn="l" defTabSz="1221913" rtl="0" eaLnBrk="1" latinLnBrk="0" hangingPunct="1">
      <a:defRPr sz="1604" kern="1200">
        <a:solidFill>
          <a:schemeClr val="tx1"/>
        </a:solidFill>
        <a:latin typeface="+mn-lt"/>
        <a:ea typeface="+mn-ea"/>
        <a:cs typeface="+mn-cs"/>
      </a:defRPr>
    </a:lvl1pPr>
    <a:lvl2pPr marL="610956" algn="l" defTabSz="1221913" rtl="0" eaLnBrk="1" latinLnBrk="0" hangingPunct="1">
      <a:defRPr sz="1604" kern="1200">
        <a:solidFill>
          <a:schemeClr val="tx1"/>
        </a:solidFill>
        <a:latin typeface="+mn-lt"/>
        <a:ea typeface="+mn-ea"/>
        <a:cs typeface="+mn-cs"/>
      </a:defRPr>
    </a:lvl2pPr>
    <a:lvl3pPr marL="1221913" algn="l" defTabSz="1221913" rtl="0" eaLnBrk="1" latinLnBrk="0" hangingPunct="1">
      <a:defRPr sz="1604" kern="1200">
        <a:solidFill>
          <a:schemeClr val="tx1"/>
        </a:solidFill>
        <a:latin typeface="+mn-lt"/>
        <a:ea typeface="+mn-ea"/>
        <a:cs typeface="+mn-cs"/>
      </a:defRPr>
    </a:lvl3pPr>
    <a:lvl4pPr marL="1832869" algn="l" defTabSz="1221913" rtl="0" eaLnBrk="1" latinLnBrk="0" hangingPunct="1">
      <a:defRPr sz="1604" kern="1200">
        <a:solidFill>
          <a:schemeClr val="tx1"/>
        </a:solidFill>
        <a:latin typeface="+mn-lt"/>
        <a:ea typeface="+mn-ea"/>
        <a:cs typeface="+mn-cs"/>
      </a:defRPr>
    </a:lvl4pPr>
    <a:lvl5pPr marL="2443825" algn="l" defTabSz="1221913" rtl="0" eaLnBrk="1" latinLnBrk="0" hangingPunct="1">
      <a:defRPr sz="1604" kern="1200">
        <a:solidFill>
          <a:schemeClr val="tx1"/>
        </a:solidFill>
        <a:latin typeface="+mn-lt"/>
        <a:ea typeface="+mn-ea"/>
        <a:cs typeface="+mn-cs"/>
      </a:defRPr>
    </a:lvl5pPr>
    <a:lvl6pPr marL="3054782" algn="l" defTabSz="1221913" rtl="0" eaLnBrk="1" latinLnBrk="0" hangingPunct="1">
      <a:defRPr sz="1604" kern="1200">
        <a:solidFill>
          <a:schemeClr val="tx1"/>
        </a:solidFill>
        <a:latin typeface="+mn-lt"/>
        <a:ea typeface="+mn-ea"/>
        <a:cs typeface="+mn-cs"/>
      </a:defRPr>
    </a:lvl6pPr>
    <a:lvl7pPr marL="3665738" algn="l" defTabSz="1221913" rtl="0" eaLnBrk="1" latinLnBrk="0" hangingPunct="1">
      <a:defRPr sz="1604" kern="1200">
        <a:solidFill>
          <a:schemeClr val="tx1"/>
        </a:solidFill>
        <a:latin typeface="+mn-lt"/>
        <a:ea typeface="+mn-ea"/>
        <a:cs typeface="+mn-cs"/>
      </a:defRPr>
    </a:lvl7pPr>
    <a:lvl8pPr marL="4276695" algn="l" defTabSz="1221913" rtl="0" eaLnBrk="1" latinLnBrk="0" hangingPunct="1">
      <a:defRPr sz="1604" kern="1200">
        <a:solidFill>
          <a:schemeClr val="tx1"/>
        </a:solidFill>
        <a:latin typeface="+mn-lt"/>
        <a:ea typeface="+mn-ea"/>
        <a:cs typeface="+mn-cs"/>
      </a:defRPr>
    </a:lvl8pPr>
    <a:lvl9pPr marL="4887651" algn="l" defTabSz="1221913" rtl="0" eaLnBrk="1" latinLnBrk="0" hangingPunct="1">
      <a:defRPr sz="160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ru-RU"/>
              <a:t>Образец заголовка</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91F3A79-5F6D-3D45-87A3-12DAAF6393BF}" type="datetimeFigureOut">
              <a:rPr lang="ru-RU" smtClean="0"/>
              <a:t>26.11.2021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CE358-9A7A-8B4D-8DED-36615BCD8ADD}" type="slidenum">
              <a:rPr lang="ru-RU" smtClean="0"/>
              <a:t>‹#›</a:t>
            </a:fld>
            <a:endParaRPr lang="ru-RU"/>
          </a:p>
        </p:txBody>
      </p:sp>
    </p:spTree>
    <p:extLst>
      <p:ext uri="{BB962C8B-B14F-4D97-AF65-F5344CB8AC3E}">
        <p14:creationId xmlns:p14="http://schemas.microsoft.com/office/powerpoint/2010/main" val="1971214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891F3A79-5F6D-3D45-87A3-12DAAF6393BF}" type="datetimeFigureOut">
              <a:rPr lang="ru-RU" smtClean="0"/>
              <a:t>26.11.2021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CE358-9A7A-8B4D-8DED-36615BCD8ADD}" type="slidenum">
              <a:rPr lang="ru-RU" smtClean="0"/>
              <a:t>‹#›</a:t>
            </a:fld>
            <a:endParaRPr lang="ru-RU"/>
          </a:p>
        </p:txBody>
      </p:sp>
    </p:spTree>
    <p:extLst>
      <p:ext uri="{BB962C8B-B14F-4D97-AF65-F5344CB8AC3E}">
        <p14:creationId xmlns:p14="http://schemas.microsoft.com/office/powerpoint/2010/main" val="287238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891F3A79-5F6D-3D45-87A3-12DAAF6393BF}" type="datetimeFigureOut">
              <a:rPr lang="ru-RU" smtClean="0"/>
              <a:t>26.11.2021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CE358-9A7A-8B4D-8DED-36615BCD8ADD}" type="slidenum">
              <a:rPr lang="ru-RU" smtClean="0"/>
              <a:t>‹#›</a:t>
            </a:fld>
            <a:endParaRPr lang="ru-RU"/>
          </a:p>
        </p:txBody>
      </p:sp>
    </p:spTree>
    <p:extLst>
      <p:ext uri="{BB962C8B-B14F-4D97-AF65-F5344CB8AC3E}">
        <p14:creationId xmlns:p14="http://schemas.microsoft.com/office/powerpoint/2010/main" val="381387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891F3A79-5F6D-3D45-87A3-12DAAF6393BF}" type="datetimeFigureOut">
              <a:rPr lang="ru-RU" smtClean="0"/>
              <a:t>26.11.2021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CE358-9A7A-8B4D-8DED-36615BCD8ADD}" type="slidenum">
              <a:rPr lang="ru-RU" smtClean="0"/>
              <a:t>‹#›</a:t>
            </a:fld>
            <a:endParaRPr lang="ru-RU"/>
          </a:p>
        </p:txBody>
      </p:sp>
    </p:spTree>
    <p:extLst>
      <p:ext uri="{BB962C8B-B14F-4D97-AF65-F5344CB8AC3E}">
        <p14:creationId xmlns:p14="http://schemas.microsoft.com/office/powerpoint/2010/main" val="1490229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ru-RU"/>
              <a:t>Образец заголовка</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10"/>
          </p:nvPr>
        </p:nvSpPr>
        <p:spPr/>
        <p:txBody>
          <a:bodyPr/>
          <a:lstStyle/>
          <a:p>
            <a:fld id="{891F3A79-5F6D-3D45-87A3-12DAAF6393BF}" type="datetimeFigureOut">
              <a:rPr lang="ru-RU" smtClean="0"/>
              <a:t>26.11.2021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F8CE358-9A7A-8B4D-8DED-36615BCD8ADD}" type="slidenum">
              <a:rPr lang="ru-RU" smtClean="0"/>
              <a:t>‹#›</a:t>
            </a:fld>
            <a:endParaRPr lang="ru-RU"/>
          </a:p>
        </p:txBody>
      </p:sp>
    </p:spTree>
    <p:extLst>
      <p:ext uri="{BB962C8B-B14F-4D97-AF65-F5344CB8AC3E}">
        <p14:creationId xmlns:p14="http://schemas.microsoft.com/office/powerpoint/2010/main" val="298755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891F3A79-5F6D-3D45-87A3-12DAAF6393BF}" type="datetimeFigureOut">
              <a:rPr lang="ru-RU" smtClean="0"/>
              <a:t>26.11.2021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CE358-9A7A-8B4D-8DED-36615BCD8ADD}" type="slidenum">
              <a:rPr lang="ru-RU" smtClean="0"/>
              <a:t>‹#›</a:t>
            </a:fld>
            <a:endParaRPr lang="ru-RU"/>
          </a:p>
        </p:txBody>
      </p:sp>
    </p:spTree>
    <p:extLst>
      <p:ext uri="{BB962C8B-B14F-4D97-AF65-F5344CB8AC3E}">
        <p14:creationId xmlns:p14="http://schemas.microsoft.com/office/powerpoint/2010/main" val="408291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ru-RU"/>
              <a:t>Образец текста
Второй уровень
Третий уровень
Четвертый уровень
Пятый уровень</a:t>
            </a:r>
            <a:endParaRPr lang="en-US" dirty="0"/>
          </a:p>
        </p:txBody>
      </p:sp>
      <p:sp>
        <p:nvSpPr>
          <p:cNvPr id="4" name="Content Placeholder 3"/>
          <p:cNvSpPr>
            <a:spLocks noGrp="1"/>
          </p:cNvSpPr>
          <p:nvPr>
            <p:ph sz="half" idx="2"/>
          </p:nvPr>
        </p:nvSpPr>
        <p:spPr>
          <a:xfrm>
            <a:off x="881779" y="3507105"/>
            <a:ext cx="5415676" cy="5158423"/>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ru-RU"/>
              <a:t>Образец текста
Второй уровень
Третий уровень
Четвертый уровень
Пятый уровень</a:t>
            </a:r>
            <a:endParaRPr lang="en-US" dirty="0"/>
          </a:p>
        </p:txBody>
      </p:sp>
      <p:sp>
        <p:nvSpPr>
          <p:cNvPr id="6" name="Content Placeholder 5"/>
          <p:cNvSpPr>
            <a:spLocks noGrp="1"/>
          </p:cNvSpPr>
          <p:nvPr>
            <p:ph sz="quarter" idx="4"/>
          </p:nvPr>
        </p:nvSpPr>
        <p:spPr>
          <a:xfrm>
            <a:off x="6480811" y="3507105"/>
            <a:ext cx="5442347" cy="5158423"/>
          </a:xfrm>
        </p:spPr>
        <p:txBody>
          <a:bodyPr/>
          <a:lstStyle/>
          <a:p>
            <a:pPr lvl="0"/>
            <a:r>
              <a:rPr lang="ru-RU"/>
              <a:t>Образец текста
Второй уровень
Третий уровень
Четвертый уровень
Пятый уровень</a:t>
            </a:r>
            <a:endParaRPr lang="en-US" dirty="0"/>
          </a:p>
        </p:txBody>
      </p:sp>
      <p:sp>
        <p:nvSpPr>
          <p:cNvPr id="7" name="Date Placeholder 6"/>
          <p:cNvSpPr>
            <a:spLocks noGrp="1"/>
          </p:cNvSpPr>
          <p:nvPr>
            <p:ph type="dt" sz="half" idx="10"/>
          </p:nvPr>
        </p:nvSpPr>
        <p:spPr/>
        <p:txBody>
          <a:bodyPr/>
          <a:lstStyle/>
          <a:p>
            <a:fld id="{891F3A79-5F6D-3D45-87A3-12DAAF6393BF}" type="datetimeFigureOut">
              <a:rPr lang="ru-RU" smtClean="0"/>
              <a:t>26.11.2021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F8CE358-9A7A-8B4D-8DED-36615BCD8ADD}" type="slidenum">
              <a:rPr lang="ru-RU" smtClean="0"/>
              <a:t>‹#›</a:t>
            </a:fld>
            <a:endParaRPr lang="ru-RU"/>
          </a:p>
        </p:txBody>
      </p:sp>
    </p:spTree>
    <p:extLst>
      <p:ext uri="{BB962C8B-B14F-4D97-AF65-F5344CB8AC3E}">
        <p14:creationId xmlns:p14="http://schemas.microsoft.com/office/powerpoint/2010/main" val="371303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91F3A79-5F6D-3D45-87A3-12DAAF6393BF}" type="datetimeFigureOut">
              <a:rPr lang="ru-RU" smtClean="0"/>
              <a:t>26.11.2021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F8CE358-9A7A-8B4D-8DED-36615BCD8ADD}" type="slidenum">
              <a:rPr lang="ru-RU" smtClean="0"/>
              <a:t>‹#›</a:t>
            </a:fld>
            <a:endParaRPr lang="ru-RU"/>
          </a:p>
        </p:txBody>
      </p:sp>
    </p:spTree>
    <p:extLst>
      <p:ext uri="{BB962C8B-B14F-4D97-AF65-F5344CB8AC3E}">
        <p14:creationId xmlns:p14="http://schemas.microsoft.com/office/powerpoint/2010/main" val="173814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F3A79-5F6D-3D45-87A3-12DAAF6393BF}" type="datetimeFigureOut">
              <a:rPr lang="ru-RU" smtClean="0"/>
              <a:t>26.11.2021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F8CE358-9A7A-8B4D-8DED-36615BCD8ADD}" type="slidenum">
              <a:rPr lang="ru-RU" smtClean="0"/>
              <a:t>‹#›</a:t>
            </a:fld>
            <a:endParaRPr lang="ru-RU"/>
          </a:p>
        </p:txBody>
      </p:sp>
    </p:spTree>
    <p:extLst>
      <p:ext uri="{BB962C8B-B14F-4D97-AF65-F5344CB8AC3E}">
        <p14:creationId xmlns:p14="http://schemas.microsoft.com/office/powerpoint/2010/main" val="60861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ru-RU"/>
              <a:t>Образец заголовка</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ru-RU"/>
              <a:t>Образец текста
Второй уровень
Третий уровень
Четвертый уровень
Пятый уровень</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891F3A79-5F6D-3D45-87A3-12DAAF6393BF}" type="datetimeFigureOut">
              <a:rPr lang="ru-RU" smtClean="0"/>
              <a:t>26.11.2021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CE358-9A7A-8B4D-8DED-36615BCD8ADD}" type="slidenum">
              <a:rPr lang="ru-RU" smtClean="0"/>
              <a:t>‹#›</a:t>
            </a:fld>
            <a:endParaRPr lang="ru-RU"/>
          </a:p>
        </p:txBody>
      </p:sp>
    </p:spTree>
    <p:extLst>
      <p:ext uri="{BB962C8B-B14F-4D97-AF65-F5344CB8AC3E}">
        <p14:creationId xmlns:p14="http://schemas.microsoft.com/office/powerpoint/2010/main" val="182822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ru-RU"/>
              <a:t>Вставка рисунка</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ru-RU"/>
              <a:t>Образец текста
Второй уровень
Третий уровень
Четвертый уровень
Пятый уровень</a:t>
            </a:r>
            <a:endParaRPr lang="en-US" dirty="0"/>
          </a:p>
        </p:txBody>
      </p:sp>
      <p:sp>
        <p:nvSpPr>
          <p:cNvPr id="5" name="Date Placeholder 4"/>
          <p:cNvSpPr>
            <a:spLocks noGrp="1"/>
          </p:cNvSpPr>
          <p:nvPr>
            <p:ph type="dt" sz="half" idx="10"/>
          </p:nvPr>
        </p:nvSpPr>
        <p:spPr/>
        <p:txBody>
          <a:bodyPr/>
          <a:lstStyle/>
          <a:p>
            <a:fld id="{891F3A79-5F6D-3D45-87A3-12DAAF6393BF}" type="datetimeFigureOut">
              <a:rPr lang="ru-RU" smtClean="0"/>
              <a:t>26.11.2021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F8CE358-9A7A-8B4D-8DED-36615BCD8ADD}" type="slidenum">
              <a:rPr lang="ru-RU" smtClean="0"/>
              <a:t>‹#›</a:t>
            </a:fld>
            <a:endParaRPr lang="ru-RU"/>
          </a:p>
        </p:txBody>
      </p:sp>
    </p:spTree>
    <p:extLst>
      <p:ext uri="{BB962C8B-B14F-4D97-AF65-F5344CB8AC3E}">
        <p14:creationId xmlns:p14="http://schemas.microsoft.com/office/powerpoint/2010/main" val="288597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ru-RU"/>
              <a:t>Образец текста
Второй уровень
Третий уровень
Четвертый уровень
Пятый уровень</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891F3A79-5F6D-3D45-87A3-12DAAF6393BF}" type="datetimeFigureOut">
              <a:rPr lang="ru-RU" smtClean="0"/>
              <a:t>26.11.2021</a:t>
            </a:fld>
            <a:endParaRPr lang="ru-RU"/>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FF8CE358-9A7A-8B4D-8DED-36615BCD8ADD}" type="slidenum">
              <a:rPr lang="ru-RU" smtClean="0"/>
              <a:t>‹#›</a:t>
            </a:fld>
            <a:endParaRPr lang="ru-RU"/>
          </a:p>
        </p:txBody>
      </p:sp>
    </p:spTree>
    <p:extLst>
      <p:ext uri="{BB962C8B-B14F-4D97-AF65-F5344CB8AC3E}">
        <p14:creationId xmlns:p14="http://schemas.microsoft.com/office/powerpoint/2010/main" val="40102260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DCECE386-E846-984B-9104-0B5B63046190}"/>
              </a:ext>
            </a:extLst>
          </p:cNvPr>
          <p:cNvSpPr/>
          <p:nvPr/>
        </p:nvSpPr>
        <p:spPr>
          <a:xfrm>
            <a:off x="1192740" y="1348371"/>
            <a:ext cx="10947679" cy="2060949"/>
          </a:xfrm>
          <a:prstGeom prst="rect">
            <a:avLst/>
          </a:prstGeom>
        </p:spPr>
        <p:txBody>
          <a:bodyPr wrap="square">
            <a:spAutoFit/>
          </a:bodyPr>
          <a:lstStyle/>
          <a:p>
            <a:r>
              <a:rPr lang="en-US" sz="3489" b="1" dirty="0" err="1">
                <a:solidFill>
                  <a:schemeClr val="tx1">
                    <a:lumMod val="65000"/>
                    <a:lumOff val="35000"/>
                  </a:schemeClr>
                </a:solidFill>
                <a:latin typeface="Arial" panose="020B0604020202020204" pitchFamily="34" charset="0"/>
                <a:cs typeface="Arial" panose="020B0604020202020204" pitchFamily="34" charset="0"/>
              </a:rPr>
              <a:t>QazFinAudit</a:t>
            </a:r>
            <a:endParaRPr lang="ru-RU" sz="3489" b="1" dirty="0">
              <a:solidFill>
                <a:schemeClr val="tx1">
                  <a:lumMod val="65000"/>
                  <a:lumOff val="35000"/>
                </a:schemeClr>
              </a:solidFill>
              <a:latin typeface="Arial" panose="020B0604020202020204" pitchFamily="34" charset="0"/>
              <a:cs typeface="Arial" panose="020B0604020202020204" pitchFamily="34" charset="0"/>
            </a:endParaRPr>
          </a:p>
          <a:p>
            <a:endParaRPr lang="ru-RU" sz="2326" dirty="0">
              <a:solidFill>
                <a:schemeClr val="tx1">
                  <a:lumMod val="65000"/>
                  <a:lumOff val="35000"/>
                </a:schemeClr>
              </a:solidFill>
              <a:latin typeface="Arial" panose="020B0604020202020204" pitchFamily="34" charset="0"/>
              <a:cs typeface="Arial" panose="020B0604020202020204" pitchFamily="34" charset="0"/>
            </a:endParaRPr>
          </a:p>
          <a:p>
            <a:endParaRPr lang="ru-RU" sz="2326" dirty="0">
              <a:solidFill>
                <a:schemeClr val="tx1">
                  <a:lumMod val="65000"/>
                  <a:lumOff val="35000"/>
                </a:schemeClr>
              </a:solidFill>
              <a:latin typeface="Arial" panose="020B0604020202020204" pitchFamily="34" charset="0"/>
              <a:cs typeface="Arial" panose="020B0604020202020204" pitchFamily="34" charset="0"/>
            </a:endParaRPr>
          </a:p>
          <a:p>
            <a:endParaRPr lang="ru-RU" sz="2326" dirty="0">
              <a:solidFill>
                <a:schemeClr val="tx1">
                  <a:lumMod val="65000"/>
                  <a:lumOff val="35000"/>
                </a:schemeClr>
              </a:solidFill>
              <a:latin typeface="Arial" panose="020B0604020202020204" pitchFamily="34" charset="0"/>
              <a:cs typeface="Arial" panose="020B0604020202020204" pitchFamily="34" charset="0"/>
            </a:endParaRPr>
          </a:p>
          <a:p>
            <a:r>
              <a:rPr lang="en-US" sz="2326" dirty="0">
                <a:solidFill>
                  <a:schemeClr val="tx1">
                    <a:lumMod val="65000"/>
                    <a:lumOff val="35000"/>
                  </a:schemeClr>
                </a:solidFill>
                <a:latin typeface="Arial" panose="020B0604020202020204" pitchFamily="34" charset="0"/>
                <a:cs typeface="Arial" panose="020B0604020202020204" pitchFamily="34" charset="0"/>
              </a:rPr>
              <a:t>ABOUT COMPANY</a:t>
            </a:r>
          </a:p>
        </p:txBody>
      </p:sp>
      <p:cxnSp>
        <p:nvCxnSpPr>
          <p:cNvPr id="11" name="Прямая соединительная линия 10">
            <a:extLst>
              <a:ext uri="{FF2B5EF4-FFF2-40B4-BE49-F238E27FC236}">
                <a16:creationId xmlns:a16="http://schemas.microsoft.com/office/drawing/2014/main" id="{3CC8729F-3AFE-2A42-AF06-64B10F77A1CB}"/>
              </a:ext>
            </a:extLst>
          </p:cNvPr>
          <p:cNvCxnSpPr>
            <a:cxnSpLocks/>
          </p:cNvCxnSpPr>
          <p:nvPr/>
        </p:nvCxnSpPr>
        <p:spPr>
          <a:xfrm>
            <a:off x="1248659" y="1934554"/>
            <a:ext cx="10835840"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192740" y="2035989"/>
            <a:ext cx="10835840" cy="800219"/>
          </a:xfrm>
          <a:prstGeom prst="rect">
            <a:avLst/>
          </a:prstGeom>
        </p:spPr>
        <p:txBody>
          <a:bodyPr wrap="square">
            <a:spAutoFit/>
          </a:bodyPr>
          <a:lstStyle/>
          <a:p>
            <a:pPr>
              <a:spcAft>
                <a:spcPts val="0"/>
              </a:spcAft>
            </a:pPr>
            <a:r>
              <a:rPr lang="en-US" sz="2300" dirty="0">
                <a:solidFill>
                  <a:schemeClr val="tx1">
                    <a:lumMod val="65000"/>
                    <a:lumOff val="35000"/>
                  </a:schemeClr>
                </a:solidFill>
                <a:latin typeface="Arial" panose="020B0604020202020204" pitchFamily="34" charset="0"/>
                <a:cs typeface="Arial" panose="020B0604020202020204" pitchFamily="34" charset="0"/>
              </a:rPr>
              <a:t>Representative of Clarkson Hyde Global in Kazakhstan</a:t>
            </a:r>
          </a:p>
          <a:p>
            <a:pPr>
              <a:spcAft>
                <a:spcPts val="0"/>
              </a:spcAft>
            </a:pPr>
            <a:r>
              <a:rPr lang="en-US" sz="2300" dirty="0">
                <a:solidFill>
                  <a:schemeClr val="tx1">
                    <a:lumMod val="65000"/>
                    <a:lumOff val="35000"/>
                  </a:schemeClr>
                </a:solidFill>
                <a:latin typeface="Arial" panose="020B0604020202020204" pitchFamily="34" charset="0"/>
                <a:cs typeface="Arial" panose="020B0604020202020204" pitchFamily="34" charset="0"/>
              </a:rPr>
              <a:t>Global Association of Accountants, Tax Specialist and Business Advisors</a:t>
            </a:r>
          </a:p>
        </p:txBody>
      </p:sp>
    </p:spTree>
    <p:extLst>
      <p:ext uri="{BB962C8B-B14F-4D97-AF65-F5344CB8AC3E}">
        <p14:creationId xmlns:p14="http://schemas.microsoft.com/office/powerpoint/2010/main" val="78586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5EFFE71B-3DA9-2B42-97A3-7FCF77F1527E}"/>
              </a:ext>
            </a:extLst>
          </p:cNvPr>
          <p:cNvCxnSpPr/>
          <p:nvPr/>
        </p:nvCxnSpPr>
        <p:spPr>
          <a:xfrm>
            <a:off x="681593" y="8937303"/>
            <a:ext cx="1138089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Таблица 4">
            <a:extLst>
              <a:ext uri="{FF2B5EF4-FFF2-40B4-BE49-F238E27FC236}">
                <a16:creationId xmlns:a16="http://schemas.microsoft.com/office/drawing/2014/main" id="{8774767C-50EC-E045-BF99-91A7303B63D3}"/>
              </a:ext>
            </a:extLst>
          </p:cNvPr>
          <p:cNvGraphicFramePr>
            <a:graphicFrameLocks noGrp="1"/>
          </p:cNvGraphicFramePr>
          <p:nvPr>
            <p:extLst>
              <p:ext uri="{D42A27DB-BD31-4B8C-83A1-F6EECF244321}">
                <p14:modId xmlns:p14="http://schemas.microsoft.com/office/powerpoint/2010/main" val="497727357"/>
              </p:ext>
            </p:extLst>
          </p:nvPr>
        </p:nvGraphicFramePr>
        <p:xfrm>
          <a:off x="730284" y="610667"/>
          <a:ext cx="10166578" cy="247407"/>
        </p:xfrm>
        <a:graphic>
          <a:graphicData uri="http://schemas.openxmlformats.org/drawingml/2006/table">
            <a:tbl>
              <a:tblPr>
                <a:tableStyleId>{5C22544A-7EE6-4342-B048-85BDC9FD1C3A}</a:tableStyleId>
              </a:tblPr>
              <a:tblGrid>
                <a:gridCol w="724942">
                  <a:extLst>
                    <a:ext uri="{9D8B030D-6E8A-4147-A177-3AD203B41FA5}">
                      <a16:colId xmlns:a16="http://schemas.microsoft.com/office/drawing/2014/main" val="3746210434"/>
                    </a:ext>
                  </a:extLst>
                </a:gridCol>
                <a:gridCol w="9441636">
                  <a:extLst>
                    <a:ext uri="{9D8B030D-6E8A-4147-A177-3AD203B41FA5}">
                      <a16:colId xmlns:a16="http://schemas.microsoft.com/office/drawing/2014/main" val="1278441932"/>
                    </a:ext>
                  </a:extLst>
                </a:gridCol>
              </a:tblGrid>
              <a:tr h="247407">
                <a:tc>
                  <a:txBody>
                    <a:bodyPr/>
                    <a:lstStyle/>
                    <a:p>
                      <a:pPr algn="ctr" fontAlgn="ct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2 of</a:t>
                      </a:r>
                      <a:r>
                        <a:rPr lang="ru-RU"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 </a:t>
                      </a: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8</a:t>
                      </a:r>
                      <a:endParaRPr lang="en-US" sz="13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0" marR="0" marT="0" marB="0" anchor="ctr">
                    <a:solidFill>
                      <a:schemeClr val="bg1">
                        <a:lumMod val="75000"/>
                      </a:schemeClr>
                    </a:solidFill>
                  </a:tcPr>
                </a:tc>
                <a:tc>
                  <a:txBody>
                    <a:bodyPr/>
                    <a:lstStyle/>
                    <a:p>
                      <a:pPr algn="ctr" fontAlgn="ct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About Kazakhstan</a:t>
                      </a:r>
                      <a:endParaRPr lang="ru-RU" dirty="0"/>
                    </a:p>
                  </a:txBody>
                  <a:tcPr marL="0" marR="0" marT="0" marB="0" anchor="ctr">
                    <a:solidFill>
                      <a:schemeClr val="bg1">
                        <a:lumMod val="75000"/>
                      </a:schemeClr>
                    </a:solidFill>
                  </a:tcPr>
                </a:tc>
                <a:extLst>
                  <a:ext uri="{0D108BD9-81ED-4DB2-BD59-A6C34878D82A}">
                    <a16:rowId xmlns:a16="http://schemas.microsoft.com/office/drawing/2014/main" val="894925211"/>
                  </a:ext>
                </a:extLst>
              </a:tr>
            </a:tbl>
          </a:graphicData>
        </a:graphic>
      </p:graphicFrame>
      <p:sp>
        <p:nvSpPr>
          <p:cNvPr id="28" name="Content Placeholder 2">
            <a:extLst>
              <a:ext uri="{FF2B5EF4-FFF2-40B4-BE49-F238E27FC236}">
                <a16:creationId xmlns:a16="http://schemas.microsoft.com/office/drawing/2014/main" id="{7A025CE2-7784-B049-8C47-662324151E9A}"/>
              </a:ext>
            </a:extLst>
          </p:cNvPr>
          <p:cNvSpPr txBox="1">
            <a:spLocks/>
          </p:cNvSpPr>
          <p:nvPr/>
        </p:nvSpPr>
        <p:spPr>
          <a:xfrm>
            <a:off x="730284" y="1145913"/>
            <a:ext cx="10166578" cy="4331703"/>
          </a:xfrm>
          <a:prstGeom prst="rect">
            <a:avLst/>
          </a:prstGeom>
        </p:spPr>
        <p:txBody>
          <a:bodyPr vert="horz" lIns="91440" tIns="45720" rIns="91440" bIns="45720" rtlCol="0">
            <a:noAutofit/>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pPr marL="285750" indent="-285750" algn="just">
              <a:lnSpc>
                <a:spcPct val="100000"/>
              </a:lnSpc>
              <a:spcBef>
                <a:spcPts val="600"/>
              </a:spcBef>
              <a:buFont typeface="Системный шрифт"/>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Population – about 18,75M; </a:t>
            </a:r>
          </a:p>
          <a:p>
            <a:pPr marL="285750" indent="-285750" algn="just">
              <a:lnSpc>
                <a:spcPct val="100000"/>
              </a:lnSpc>
              <a:spcBef>
                <a:spcPts val="600"/>
              </a:spcBef>
              <a:buFont typeface="Системный шрифт"/>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Territory - 2.7M sq. km. (9th place in the world);</a:t>
            </a:r>
          </a:p>
          <a:p>
            <a:pPr marL="285750" indent="-285750" algn="just">
              <a:lnSpc>
                <a:spcPct val="100000"/>
              </a:lnSpc>
              <a:spcBef>
                <a:spcPts val="600"/>
              </a:spcBef>
              <a:buFont typeface="Системный шрифт"/>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Independence day: December 16, 1991;</a:t>
            </a:r>
          </a:p>
          <a:p>
            <a:pPr marL="285750" indent="-285750" algn="just">
              <a:lnSpc>
                <a:spcPct val="100000"/>
              </a:lnSpc>
              <a:spcBef>
                <a:spcPts val="600"/>
              </a:spcBef>
              <a:buFont typeface="Системный шрифт"/>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Official languages - Kazakh and Russian;</a:t>
            </a:r>
          </a:p>
          <a:p>
            <a:pPr marL="285750" indent="-285750" algn="just">
              <a:lnSpc>
                <a:spcPct val="100000"/>
              </a:lnSpc>
              <a:spcBef>
                <a:spcPts val="600"/>
              </a:spcBef>
              <a:buFont typeface="Системный шрифт"/>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Form of government - presidential republic;</a:t>
            </a:r>
          </a:p>
          <a:p>
            <a:pPr marL="285750" indent="-285750" algn="just">
              <a:lnSpc>
                <a:spcPct val="100000"/>
              </a:lnSpc>
              <a:spcBef>
                <a:spcPts val="600"/>
              </a:spcBef>
              <a:buFont typeface="Системный шрифт"/>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Currency - Kazakhstani </a:t>
            </a:r>
            <a:r>
              <a:rPr lang="en-US" sz="1600" dirty="0" err="1">
                <a:solidFill>
                  <a:schemeClr val="tx1">
                    <a:lumMod val="65000"/>
                    <a:lumOff val="35000"/>
                  </a:schemeClr>
                </a:solidFill>
                <a:latin typeface="Arial" panose="020B0604020202020204" pitchFamily="34" charset="0"/>
                <a:cs typeface="Arial" panose="020B0604020202020204" pitchFamily="34" charset="0"/>
              </a:rPr>
              <a:t>tenge</a:t>
            </a:r>
            <a:r>
              <a:rPr lang="en-US" sz="1600" dirty="0">
                <a:solidFill>
                  <a:schemeClr val="tx1">
                    <a:lumMod val="65000"/>
                    <a:lumOff val="35000"/>
                  </a:schemeClr>
                </a:solidFill>
                <a:latin typeface="Arial" panose="020B0604020202020204" pitchFamily="34" charset="0"/>
                <a:cs typeface="Arial" panose="020B0604020202020204" pitchFamily="34" charset="0"/>
              </a:rPr>
              <a:t>;</a:t>
            </a:r>
          </a:p>
          <a:p>
            <a:pPr marL="285750" indent="-285750" algn="just">
              <a:lnSpc>
                <a:spcPct val="100000"/>
              </a:lnSpc>
              <a:spcBef>
                <a:spcPts val="600"/>
              </a:spcBef>
              <a:buFont typeface="Системный шрифт"/>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Capital: Nur-Sultan; </a:t>
            </a:r>
          </a:p>
          <a:p>
            <a:pPr marL="285750" indent="-285750" algn="just">
              <a:lnSpc>
                <a:spcPct val="100000"/>
              </a:lnSpc>
              <a:spcBef>
                <a:spcPts val="600"/>
              </a:spcBef>
              <a:buFont typeface="Системный шрифт"/>
              <a:buChar char="-"/>
            </a:pPr>
            <a:endParaRPr lang="en-US" sz="5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spcBef>
                <a:spcPts val="600"/>
              </a:spcBef>
            </a:pPr>
            <a:r>
              <a:rPr lang="en-US" sz="1600" dirty="0">
                <a:solidFill>
                  <a:schemeClr val="tx1">
                    <a:lumMod val="65000"/>
                    <a:lumOff val="35000"/>
                  </a:schemeClr>
                </a:solidFill>
                <a:latin typeface="Arial" panose="020B0604020202020204" pitchFamily="34" charset="0"/>
                <a:cs typeface="Arial" panose="020B0604020202020204" pitchFamily="34" charset="0"/>
              </a:rPr>
              <a:t>Kazakhstan has significant oil and gas resources (9th in the world in terms of proven oil reserves), which are concentrated in the western regions. In addition, Kazakhstan ranks 8th in coal reserves and 2nd in uranium reserves.</a:t>
            </a:r>
          </a:p>
          <a:p>
            <a:pPr algn="just">
              <a:lnSpc>
                <a:spcPct val="100000"/>
              </a:lnSpc>
              <a:spcBef>
                <a:spcPts val="600"/>
              </a:spcBef>
            </a:pPr>
            <a:endParaRPr lang="en-US" sz="5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spcBef>
                <a:spcPts val="600"/>
              </a:spcBef>
            </a:pPr>
            <a:r>
              <a:rPr lang="en-US" sz="1600" dirty="0">
                <a:solidFill>
                  <a:schemeClr val="tx1">
                    <a:lumMod val="65000"/>
                    <a:lumOff val="35000"/>
                  </a:schemeClr>
                </a:solidFill>
                <a:latin typeface="Arial" panose="020B0604020202020204" pitchFamily="34" charset="0"/>
                <a:cs typeface="Arial" panose="020B0604020202020204" pitchFamily="34" charset="0"/>
              </a:rPr>
              <a:t>Kazakhstan is one of the ten leading world exporters of grain and is one of the leaders in the export of flour. 70% of arable land in the north is occupied by grain and industrial crops - wheat, barley, millet. Rice, cotton and tobacco are grown in the south of the country. Kazakhstan is also famous for its orchards, vineyards and melons and gourds. One of the leading areas of agriculture is animal farming.</a:t>
            </a:r>
          </a:p>
          <a:p>
            <a:pPr algn="just">
              <a:lnSpc>
                <a:spcPct val="100000"/>
              </a:lnSpc>
              <a:spcBef>
                <a:spcPts val="600"/>
              </a:spcBef>
            </a:pPr>
            <a:endParaRPr lang="en-US" sz="5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spcBef>
                <a:spcPts val="600"/>
              </a:spcBef>
            </a:pPr>
            <a:r>
              <a:rPr lang="en-US" sz="1600" dirty="0">
                <a:solidFill>
                  <a:schemeClr val="tx1">
                    <a:lumMod val="65000"/>
                    <a:lumOff val="35000"/>
                  </a:schemeClr>
                </a:solidFill>
                <a:latin typeface="Arial" panose="020B0604020202020204" pitchFamily="34" charset="0"/>
                <a:cs typeface="Arial" panose="020B0604020202020204" pitchFamily="34" charset="0"/>
              </a:rPr>
              <a:t>The main export goods are products of the mining, fuel and energy, metallurgical and chemical industries, as well as the grain industry. The main trade partners of Kazakhstan</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en-US" sz="1600" dirty="0">
                <a:solidFill>
                  <a:schemeClr val="tx1">
                    <a:lumMod val="65000"/>
                    <a:lumOff val="35000"/>
                  </a:schemeClr>
                </a:solidFill>
                <a:latin typeface="Arial" panose="020B0604020202020204" pitchFamily="34" charset="0"/>
                <a:cs typeface="Arial" panose="020B0604020202020204" pitchFamily="34" charset="0"/>
              </a:rPr>
              <a:t>are Russia, China, European states and the CIS.</a:t>
            </a:r>
          </a:p>
        </p:txBody>
      </p:sp>
      <p:sp>
        <p:nvSpPr>
          <p:cNvPr id="13" name="Прямоугольник 30">
            <a:extLst>
              <a:ext uri="{FF2B5EF4-FFF2-40B4-BE49-F238E27FC236}">
                <a16:creationId xmlns:a16="http://schemas.microsoft.com/office/drawing/2014/main" id="{129BEE2A-9515-294B-8A5C-0F159B727A26}"/>
              </a:ext>
            </a:extLst>
          </p:cNvPr>
          <p:cNvSpPr/>
          <p:nvPr/>
        </p:nvSpPr>
        <p:spPr>
          <a:xfrm>
            <a:off x="681593" y="8937302"/>
            <a:ext cx="11380893" cy="215444"/>
          </a:xfrm>
          <a:prstGeom prst="rect">
            <a:avLst/>
          </a:prstGeom>
        </p:spPr>
        <p:txBody>
          <a:bodyPr wrap="square">
            <a:spAutoFit/>
          </a:bodyPr>
          <a:lstStyle/>
          <a:p>
            <a:pPr algn="ctr"/>
            <a:r>
              <a:rPr lang="en-US" sz="800" dirty="0">
                <a:solidFill>
                  <a:schemeClr val="tx1">
                    <a:lumMod val="65000"/>
                    <a:lumOff val="35000"/>
                  </a:schemeClr>
                </a:solidFill>
                <a:latin typeface="Arial" panose="020B0604020202020204" pitchFamily="34" charset="0"/>
                <a:cs typeface="Arial" panose="020B0604020202020204" pitchFamily="34" charset="0"/>
              </a:rPr>
              <a:t>This document is confidential and intended solely for the use of the intended recipient. The content of this document and any file or attachment transmitted with it cannot be changed without the consent of the author</a:t>
            </a:r>
            <a:r>
              <a:rPr lang="ru-RU" sz="800" dirty="0">
                <a:solidFill>
                  <a:schemeClr val="tx1">
                    <a:lumMod val="65000"/>
                    <a:lumOff val="35000"/>
                  </a:schemeClr>
                </a:solidFill>
                <a:latin typeface="Arial" panose="020B0604020202020204" pitchFamily="34" charset="0"/>
                <a:cs typeface="Arial" panose="020B0604020202020204" pitchFamily="34" charset="0"/>
              </a:rPr>
              <a:t>.</a:t>
            </a:r>
          </a:p>
        </p:txBody>
      </p:sp>
      <p:pic>
        <p:nvPicPr>
          <p:cNvPr id="14" name="Рисунок 13">
            <a:extLst>
              <a:ext uri="{FF2B5EF4-FFF2-40B4-BE49-F238E27FC236}">
                <a16:creationId xmlns:a16="http://schemas.microsoft.com/office/drawing/2014/main" id="{28670E5F-F869-6042-BDE5-0B30BD25CCD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573398" y="400893"/>
            <a:ext cx="634755" cy="457181"/>
          </a:xfrm>
          <a:prstGeom prst="rect">
            <a:avLst/>
          </a:prstGeom>
        </p:spPr>
      </p:pic>
      <p:pic>
        <p:nvPicPr>
          <p:cNvPr id="3" name="Рисунок 2">
            <a:extLst>
              <a:ext uri="{FF2B5EF4-FFF2-40B4-BE49-F238E27FC236}">
                <a16:creationId xmlns:a16="http://schemas.microsoft.com/office/drawing/2014/main" id="{5D4001E3-AFEE-7244-B131-4CB602565DAA}"/>
              </a:ext>
            </a:extLst>
          </p:cNvPr>
          <p:cNvPicPr>
            <a:picLocks noChangeAspect="1"/>
          </p:cNvPicPr>
          <p:nvPr/>
        </p:nvPicPr>
        <p:blipFill>
          <a:blip r:embed="rId3"/>
          <a:stretch>
            <a:fillRect/>
          </a:stretch>
        </p:blipFill>
        <p:spPr>
          <a:xfrm>
            <a:off x="7215928" y="993840"/>
            <a:ext cx="3680934" cy="2218745"/>
          </a:xfrm>
          <a:prstGeom prst="rect">
            <a:avLst/>
          </a:prstGeom>
        </p:spPr>
      </p:pic>
      <p:pic>
        <p:nvPicPr>
          <p:cNvPr id="6" name="Рисунок 5">
            <a:extLst>
              <a:ext uri="{FF2B5EF4-FFF2-40B4-BE49-F238E27FC236}">
                <a16:creationId xmlns:a16="http://schemas.microsoft.com/office/drawing/2014/main" id="{5862970D-B78D-CE4A-939A-69AF0300E1B4}"/>
              </a:ext>
            </a:extLst>
          </p:cNvPr>
          <p:cNvPicPr>
            <a:picLocks noChangeAspect="1"/>
          </p:cNvPicPr>
          <p:nvPr/>
        </p:nvPicPr>
        <p:blipFill>
          <a:blip r:embed="rId4"/>
          <a:stretch>
            <a:fillRect/>
          </a:stretch>
        </p:blipFill>
        <p:spPr>
          <a:xfrm>
            <a:off x="1524839" y="6503113"/>
            <a:ext cx="3740170" cy="2218745"/>
          </a:xfrm>
          <a:prstGeom prst="rect">
            <a:avLst/>
          </a:prstGeom>
        </p:spPr>
      </p:pic>
      <p:pic>
        <p:nvPicPr>
          <p:cNvPr id="7" name="Рисунок 6">
            <a:extLst>
              <a:ext uri="{FF2B5EF4-FFF2-40B4-BE49-F238E27FC236}">
                <a16:creationId xmlns:a16="http://schemas.microsoft.com/office/drawing/2014/main" id="{2C8C536F-D320-AD43-A155-4B39C189A4B6}"/>
              </a:ext>
            </a:extLst>
          </p:cNvPr>
          <p:cNvPicPr>
            <a:picLocks noChangeAspect="1"/>
          </p:cNvPicPr>
          <p:nvPr/>
        </p:nvPicPr>
        <p:blipFill>
          <a:blip r:embed="rId5"/>
          <a:stretch>
            <a:fillRect/>
          </a:stretch>
        </p:blipFill>
        <p:spPr>
          <a:xfrm>
            <a:off x="6372039" y="6503113"/>
            <a:ext cx="3710864" cy="2218746"/>
          </a:xfrm>
          <a:prstGeom prst="rect">
            <a:avLst/>
          </a:prstGeom>
        </p:spPr>
      </p:pic>
    </p:spTree>
    <p:extLst>
      <p:ext uri="{BB962C8B-B14F-4D97-AF65-F5344CB8AC3E}">
        <p14:creationId xmlns:p14="http://schemas.microsoft.com/office/powerpoint/2010/main" val="323762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5EFFE71B-3DA9-2B42-97A3-7FCF77F1527E}"/>
              </a:ext>
            </a:extLst>
          </p:cNvPr>
          <p:cNvCxnSpPr/>
          <p:nvPr/>
        </p:nvCxnSpPr>
        <p:spPr>
          <a:xfrm>
            <a:off x="681593" y="8937303"/>
            <a:ext cx="1138089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Таблица 4">
            <a:extLst>
              <a:ext uri="{FF2B5EF4-FFF2-40B4-BE49-F238E27FC236}">
                <a16:creationId xmlns:a16="http://schemas.microsoft.com/office/drawing/2014/main" id="{8774767C-50EC-E045-BF99-91A7303B63D3}"/>
              </a:ext>
            </a:extLst>
          </p:cNvPr>
          <p:cNvGraphicFramePr>
            <a:graphicFrameLocks noGrp="1"/>
          </p:cNvGraphicFramePr>
          <p:nvPr>
            <p:extLst>
              <p:ext uri="{D42A27DB-BD31-4B8C-83A1-F6EECF244321}">
                <p14:modId xmlns:p14="http://schemas.microsoft.com/office/powerpoint/2010/main" val="481015395"/>
              </p:ext>
            </p:extLst>
          </p:nvPr>
        </p:nvGraphicFramePr>
        <p:xfrm>
          <a:off x="730284" y="610667"/>
          <a:ext cx="10166578" cy="247407"/>
        </p:xfrm>
        <a:graphic>
          <a:graphicData uri="http://schemas.openxmlformats.org/drawingml/2006/table">
            <a:tbl>
              <a:tblPr>
                <a:tableStyleId>{5C22544A-7EE6-4342-B048-85BDC9FD1C3A}</a:tableStyleId>
              </a:tblPr>
              <a:tblGrid>
                <a:gridCol w="724942">
                  <a:extLst>
                    <a:ext uri="{9D8B030D-6E8A-4147-A177-3AD203B41FA5}">
                      <a16:colId xmlns:a16="http://schemas.microsoft.com/office/drawing/2014/main" val="3746210434"/>
                    </a:ext>
                  </a:extLst>
                </a:gridCol>
                <a:gridCol w="9441636">
                  <a:extLst>
                    <a:ext uri="{9D8B030D-6E8A-4147-A177-3AD203B41FA5}">
                      <a16:colId xmlns:a16="http://schemas.microsoft.com/office/drawing/2014/main" val="1278441932"/>
                    </a:ext>
                  </a:extLst>
                </a:gridCol>
              </a:tblGrid>
              <a:tr h="247407">
                <a:tc>
                  <a:txBody>
                    <a:bodyPr/>
                    <a:lstStyle/>
                    <a:p>
                      <a:pPr algn="ctr" fontAlgn="ct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3 of</a:t>
                      </a:r>
                      <a:r>
                        <a:rPr lang="ru-RU"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 </a:t>
                      </a: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8</a:t>
                      </a:r>
                      <a:endParaRPr lang="en-US" sz="13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0" marR="0" marT="0" marB="0" anchor="ctr">
                    <a:solidFill>
                      <a:schemeClr val="bg1">
                        <a:lumMod val="75000"/>
                      </a:schemeClr>
                    </a:solidFill>
                  </a:tcPr>
                </a:tc>
                <a:tc>
                  <a:txBody>
                    <a:bodyPr/>
                    <a:lstStyle/>
                    <a:p>
                      <a:pPr algn="ctr" fontAlgn="ct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History and status of Audit sector in Kazakhstan</a:t>
                      </a:r>
                      <a:endParaRPr lang="ru-RU" dirty="0"/>
                    </a:p>
                  </a:txBody>
                  <a:tcPr marL="0" marR="0" marT="0" marB="0" anchor="ctr">
                    <a:solidFill>
                      <a:schemeClr val="bg1">
                        <a:lumMod val="75000"/>
                      </a:schemeClr>
                    </a:solidFill>
                  </a:tcPr>
                </a:tc>
                <a:extLst>
                  <a:ext uri="{0D108BD9-81ED-4DB2-BD59-A6C34878D82A}">
                    <a16:rowId xmlns:a16="http://schemas.microsoft.com/office/drawing/2014/main" val="894925211"/>
                  </a:ext>
                </a:extLst>
              </a:tr>
            </a:tbl>
          </a:graphicData>
        </a:graphic>
      </p:graphicFrame>
      <p:sp>
        <p:nvSpPr>
          <p:cNvPr id="13" name="Прямоугольник 30">
            <a:extLst>
              <a:ext uri="{FF2B5EF4-FFF2-40B4-BE49-F238E27FC236}">
                <a16:creationId xmlns:a16="http://schemas.microsoft.com/office/drawing/2014/main" id="{129BEE2A-9515-294B-8A5C-0F159B727A26}"/>
              </a:ext>
            </a:extLst>
          </p:cNvPr>
          <p:cNvSpPr/>
          <p:nvPr/>
        </p:nvSpPr>
        <p:spPr>
          <a:xfrm>
            <a:off x="681593" y="8937302"/>
            <a:ext cx="11380893" cy="215444"/>
          </a:xfrm>
          <a:prstGeom prst="rect">
            <a:avLst/>
          </a:prstGeom>
        </p:spPr>
        <p:txBody>
          <a:bodyPr wrap="square">
            <a:spAutoFit/>
          </a:bodyPr>
          <a:lstStyle/>
          <a:p>
            <a:pPr algn="ctr"/>
            <a:r>
              <a:rPr lang="en-US" sz="800" dirty="0">
                <a:solidFill>
                  <a:schemeClr val="tx1">
                    <a:lumMod val="65000"/>
                    <a:lumOff val="35000"/>
                  </a:schemeClr>
                </a:solidFill>
                <a:latin typeface="Arial" panose="020B0604020202020204" pitchFamily="34" charset="0"/>
                <a:cs typeface="Arial" panose="020B0604020202020204" pitchFamily="34" charset="0"/>
              </a:rPr>
              <a:t>This document is confidential and intended solely for the use of the intended recipient. The content of this document and any file or attachment transmitted with it cannot be changed without the consent of the author</a:t>
            </a:r>
            <a:r>
              <a:rPr lang="ru-RU" sz="800" dirty="0">
                <a:solidFill>
                  <a:schemeClr val="tx1">
                    <a:lumMod val="65000"/>
                    <a:lumOff val="35000"/>
                  </a:schemeClr>
                </a:solidFill>
                <a:latin typeface="Arial" panose="020B0604020202020204" pitchFamily="34" charset="0"/>
                <a:cs typeface="Arial" panose="020B0604020202020204" pitchFamily="34" charset="0"/>
              </a:rPr>
              <a:t>.</a:t>
            </a:r>
          </a:p>
        </p:txBody>
      </p:sp>
      <p:pic>
        <p:nvPicPr>
          <p:cNvPr id="14" name="Рисунок 13">
            <a:extLst>
              <a:ext uri="{FF2B5EF4-FFF2-40B4-BE49-F238E27FC236}">
                <a16:creationId xmlns:a16="http://schemas.microsoft.com/office/drawing/2014/main" id="{28670E5F-F869-6042-BDE5-0B30BD25CCD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573398" y="400893"/>
            <a:ext cx="634755" cy="457181"/>
          </a:xfrm>
          <a:prstGeom prst="rect">
            <a:avLst/>
          </a:prstGeom>
        </p:spPr>
      </p:pic>
      <p:graphicFrame>
        <p:nvGraphicFramePr>
          <p:cNvPr id="6" name="Таблица 5">
            <a:extLst>
              <a:ext uri="{FF2B5EF4-FFF2-40B4-BE49-F238E27FC236}">
                <a16:creationId xmlns:a16="http://schemas.microsoft.com/office/drawing/2014/main" id="{CD7A34F1-115B-314F-925F-2C732E0D0929}"/>
              </a:ext>
            </a:extLst>
          </p:cNvPr>
          <p:cNvGraphicFramePr>
            <a:graphicFrameLocks noGrp="1"/>
          </p:cNvGraphicFramePr>
          <p:nvPr>
            <p:extLst>
              <p:ext uri="{D42A27DB-BD31-4B8C-83A1-F6EECF244321}">
                <p14:modId xmlns:p14="http://schemas.microsoft.com/office/powerpoint/2010/main" val="3883394404"/>
              </p:ext>
            </p:extLst>
          </p:nvPr>
        </p:nvGraphicFramePr>
        <p:xfrm>
          <a:off x="730284" y="1093785"/>
          <a:ext cx="10166578" cy="4997760"/>
        </p:xfrm>
        <a:graphic>
          <a:graphicData uri="http://schemas.openxmlformats.org/drawingml/2006/table">
            <a:tbl>
              <a:tblPr firstRow="1" bandRow="1">
                <a:tableStyleId>{5940675A-B579-460E-94D1-54222C63F5DA}</a:tableStyleId>
              </a:tblPr>
              <a:tblGrid>
                <a:gridCol w="2416953">
                  <a:extLst>
                    <a:ext uri="{9D8B030D-6E8A-4147-A177-3AD203B41FA5}">
                      <a16:colId xmlns:a16="http://schemas.microsoft.com/office/drawing/2014/main" val="489708814"/>
                    </a:ext>
                  </a:extLst>
                </a:gridCol>
                <a:gridCol w="7749625">
                  <a:extLst>
                    <a:ext uri="{9D8B030D-6E8A-4147-A177-3AD203B41FA5}">
                      <a16:colId xmlns:a16="http://schemas.microsoft.com/office/drawing/2014/main" val="522902420"/>
                    </a:ext>
                  </a:extLst>
                </a:gridCol>
              </a:tblGrid>
              <a:tr h="4799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1993</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The first law on auditing was adopted</a:t>
                      </a:r>
                    </a:p>
                    <a:p>
                      <a:r>
                        <a:rPr lang="en-US" sz="1600" dirty="0">
                          <a:solidFill>
                            <a:schemeClr val="tx1">
                              <a:lumMod val="65000"/>
                              <a:lumOff val="35000"/>
                            </a:schemeClr>
                          </a:solidFill>
                          <a:latin typeface="Arial" panose="020B0604020202020204" pitchFamily="34" charset="0"/>
                          <a:cs typeface="Arial" panose="020B0604020202020204" pitchFamily="34" charset="0"/>
                        </a:rPr>
                        <a:t>First Congress of Auditors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5270877"/>
                  </a:ext>
                </a:extLst>
              </a:tr>
              <a:tr h="4799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1995</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The first code of ethics for auditors adopted (amended in 2006)</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9472792"/>
                  </a:ext>
                </a:extLst>
              </a:tr>
              <a:tr h="4799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1998</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New law on auditing adopted</a:t>
                      </a:r>
                    </a:p>
                    <a:p>
                      <a:r>
                        <a:rPr lang="en-US" sz="1600" dirty="0">
                          <a:solidFill>
                            <a:schemeClr val="tx1">
                              <a:lumMod val="65000"/>
                              <a:lumOff val="35000"/>
                            </a:schemeClr>
                          </a:solidFill>
                          <a:latin typeface="Arial" panose="020B0604020202020204" pitchFamily="34" charset="0"/>
                          <a:cs typeface="Arial" panose="020B0604020202020204" pitchFamily="34" charset="0"/>
                        </a:rPr>
                        <a:t>Licensing of audit activity introduced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272669"/>
                  </a:ext>
                </a:extLst>
              </a:tr>
              <a:tr h="4799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1999</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A new certification system for auditors has been introduced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3691225"/>
                  </a:ext>
                </a:extLst>
              </a:tr>
              <a:tr h="4799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2000</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Transition to international auditing standards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4068149"/>
                  </a:ext>
                </a:extLst>
              </a:tr>
              <a:tr h="4799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2001</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Compulsory insurance of audit activity introduced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584207"/>
                  </a:ext>
                </a:extLst>
              </a:tr>
              <a:tr h="4799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2006</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The new version of the law on auditing has been adopted</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300407"/>
                  </a:ext>
                </a:extLst>
              </a:tr>
              <a:tr h="4799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2007</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Published ISA 2006 edition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161832"/>
                  </a:ext>
                </a:extLst>
              </a:tr>
              <a:tr h="4799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2009</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Published the ISA 2008 edition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656154"/>
                  </a:ext>
                </a:extLst>
              </a:tr>
              <a:tr h="479940">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2013-2020</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Published revised ISA</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284440"/>
                  </a:ext>
                </a:extLst>
              </a:tr>
            </a:tbl>
          </a:graphicData>
        </a:graphic>
      </p:graphicFrame>
      <p:sp>
        <p:nvSpPr>
          <p:cNvPr id="7" name="Прямоугольник 6">
            <a:extLst>
              <a:ext uri="{FF2B5EF4-FFF2-40B4-BE49-F238E27FC236}">
                <a16:creationId xmlns:a16="http://schemas.microsoft.com/office/drawing/2014/main" id="{913CDCF3-6F3B-5145-9E11-A696ABD62017}"/>
              </a:ext>
            </a:extLst>
          </p:cNvPr>
          <p:cNvSpPr/>
          <p:nvPr/>
        </p:nvSpPr>
        <p:spPr>
          <a:xfrm>
            <a:off x="681593" y="6568285"/>
            <a:ext cx="10215271" cy="1723549"/>
          </a:xfrm>
          <a:prstGeom prst="rect">
            <a:avLst/>
          </a:prstGeom>
        </p:spPr>
        <p:txBody>
          <a:bodyPr wrap="square">
            <a:spAutoFit/>
          </a:bodyPr>
          <a:lstStyle/>
          <a:p>
            <a:r>
              <a:rPr lang="en-US" sz="1600" b="1" dirty="0">
                <a:solidFill>
                  <a:schemeClr val="tx1">
                    <a:lumMod val="65000"/>
                    <a:lumOff val="35000"/>
                  </a:schemeClr>
                </a:solidFill>
                <a:latin typeface="Arial" panose="020B0604020202020204" pitchFamily="34" charset="0"/>
                <a:cs typeface="Arial" panose="020B0604020202020204" pitchFamily="34" charset="0"/>
              </a:rPr>
              <a:t>Current status:</a:t>
            </a:r>
          </a:p>
          <a:p>
            <a:endParaRPr lang="en-US" sz="600" b="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spcBef>
                <a:spcPts val="600"/>
              </a:spcBef>
              <a:buFont typeface="Системный шрифт"/>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Ongoing </a:t>
            </a:r>
            <a:r>
              <a:rPr lang="en-US" sz="1600" dirty="0" err="1">
                <a:solidFill>
                  <a:schemeClr val="tx1">
                    <a:lumMod val="65000"/>
                    <a:lumOff val="35000"/>
                  </a:schemeClr>
                </a:solidFill>
                <a:latin typeface="Arial" panose="020B0604020202020204" pitchFamily="34" charset="0"/>
                <a:cs typeface="Arial" panose="020B0604020202020204" pitchFamily="34" charset="0"/>
              </a:rPr>
              <a:t>i</a:t>
            </a:r>
            <a:r>
              <a:rPr lang="ru-RU" sz="1600" dirty="0" err="1">
                <a:solidFill>
                  <a:schemeClr val="tx1">
                    <a:lumMod val="65000"/>
                    <a:lumOff val="35000"/>
                  </a:schemeClr>
                </a:solidFill>
                <a:latin typeface="Arial" panose="020B0604020202020204" pitchFamily="34" charset="0"/>
                <a:cs typeface="Arial" panose="020B0604020202020204" pitchFamily="34" charset="0"/>
              </a:rPr>
              <a:t>mplementation</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of</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International</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Financial</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Reporting</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Standards</a:t>
            </a:r>
            <a:r>
              <a:rPr lang="en-US" sz="1600" dirty="0">
                <a:solidFill>
                  <a:schemeClr val="tx1">
                    <a:lumMod val="65000"/>
                    <a:lumOff val="35000"/>
                  </a:schemeClr>
                </a:solidFill>
                <a:latin typeface="Arial" panose="020B0604020202020204" pitchFamily="34" charset="0"/>
                <a:cs typeface="Arial" panose="020B0604020202020204" pitchFamily="34" charset="0"/>
              </a:rPr>
              <a:t>;</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spcBef>
                <a:spcPts val="600"/>
              </a:spcBef>
              <a:buFont typeface="Системный шрифт"/>
              <a:buChar char="-"/>
            </a:pPr>
            <a:r>
              <a:rPr lang="ru-RU" sz="1600" dirty="0" err="1">
                <a:solidFill>
                  <a:schemeClr val="tx1">
                    <a:lumMod val="65000"/>
                    <a:lumOff val="35000"/>
                  </a:schemeClr>
                </a:solidFill>
                <a:latin typeface="Arial" panose="020B0604020202020204" pitchFamily="34" charset="0"/>
                <a:cs typeface="Arial" panose="020B0604020202020204" pitchFamily="34" charset="0"/>
              </a:rPr>
              <a:t>Many</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specialists</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who</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have</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received</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an</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auditor</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certificate</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do</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not</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work</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in</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audit</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companies</a:t>
            </a:r>
            <a:r>
              <a:rPr lang="en-US" sz="1600" dirty="0">
                <a:solidFill>
                  <a:schemeClr val="tx1">
                    <a:lumMod val="65000"/>
                    <a:lumOff val="35000"/>
                  </a:schemeClr>
                </a:solidFill>
                <a:latin typeface="Arial" panose="020B0604020202020204" pitchFamily="34" charset="0"/>
                <a:cs typeface="Arial" panose="020B0604020202020204" pitchFamily="34" charset="0"/>
              </a:rPr>
              <a:t>;</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spcBef>
                <a:spcPts val="600"/>
              </a:spcBef>
              <a:buFont typeface="Системный шрифт"/>
              <a:buChar char="-"/>
            </a:pPr>
            <a:r>
              <a:rPr lang="ru-RU" sz="1600" dirty="0" err="1">
                <a:solidFill>
                  <a:schemeClr val="tx1">
                    <a:lumMod val="65000"/>
                    <a:lumOff val="35000"/>
                  </a:schemeClr>
                </a:solidFill>
                <a:latin typeface="Arial" panose="020B0604020202020204" pitchFamily="34" charset="0"/>
                <a:cs typeface="Arial" panose="020B0604020202020204" pitchFamily="34" charset="0"/>
              </a:rPr>
              <a:t>As</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of</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today</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only</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a</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little</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more</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than</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en-US" sz="1600" dirty="0">
                <a:solidFill>
                  <a:schemeClr val="tx1">
                    <a:lumMod val="65000"/>
                    <a:lumOff val="35000"/>
                  </a:schemeClr>
                </a:solidFill>
                <a:latin typeface="Arial" panose="020B0604020202020204" pitchFamily="34" charset="0"/>
                <a:cs typeface="Arial" panose="020B0604020202020204" pitchFamily="34" charset="0"/>
              </a:rPr>
              <a:t>1850</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people</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have</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an</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auditor</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certificate</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in</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Kazakhstan</a:t>
            </a:r>
            <a:r>
              <a:rPr lang="en-US" sz="1600" dirty="0">
                <a:solidFill>
                  <a:schemeClr val="tx1">
                    <a:lumMod val="65000"/>
                    <a:lumOff val="35000"/>
                  </a:schemeClr>
                </a:solidFill>
                <a:latin typeface="Arial" panose="020B0604020202020204" pitchFamily="34" charset="0"/>
                <a:cs typeface="Arial" panose="020B0604020202020204" pitchFamily="34" charset="0"/>
              </a:rPr>
              <a:t>;</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spcBef>
                <a:spcPts val="600"/>
              </a:spcBef>
              <a:buFont typeface="Системный шрифт"/>
              <a:buChar char="-"/>
            </a:pPr>
            <a:r>
              <a:rPr lang="ru-RU" sz="1600" dirty="0" err="1">
                <a:solidFill>
                  <a:schemeClr val="tx1">
                    <a:lumMod val="65000"/>
                    <a:lumOff val="35000"/>
                  </a:schemeClr>
                </a:solidFill>
                <a:latin typeface="Arial" panose="020B0604020202020204" pitchFamily="34" charset="0"/>
                <a:cs typeface="Arial" panose="020B0604020202020204" pitchFamily="34" charset="0"/>
              </a:rPr>
              <a:t>There</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are</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about</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en-US" sz="1600" dirty="0">
                <a:solidFill>
                  <a:schemeClr val="tx1">
                    <a:lumMod val="65000"/>
                    <a:lumOff val="35000"/>
                  </a:schemeClr>
                </a:solidFill>
                <a:latin typeface="Arial" panose="020B0604020202020204" pitchFamily="34" charset="0"/>
                <a:cs typeface="Arial" panose="020B0604020202020204" pitchFamily="34" charset="0"/>
              </a:rPr>
              <a:t>460</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audit</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companies</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operating</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on</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the</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ru-RU" sz="1600" dirty="0" err="1">
                <a:solidFill>
                  <a:schemeClr val="tx1">
                    <a:lumMod val="65000"/>
                    <a:lumOff val="35000"/>
                  </a:schemeClr>
                </a:solidFill>
                <a:latin typeface="Arial" panose="020B0604020202020204" pitchFamily="34" charset="0"/>
                <a:cs typeface="Arial" panose="020B0604020202020204" pitchFamily="34" charset="0"/>
              </a:rPr>
              <a:t>market</a:t>
            </a:r>
            <a:r>
              <a:rPr lang="en-US" sz="1600" dirty="0">
                <a:solidFill>
                  <a:schemeClr val="tx1">
                    <a:lumMod val="65000"/>
                    <a:lumOff val="35000"/>
                  </a:schemeClr>
                </a:solidFill>
                <a:latin typeface="Arial" panose="020B0604020202020204" pitchFamily="34" charset="0"/>
                <a:cs typeface="Arial" panose="020B0604020202020204" pitchFamily="34" charset="0"/>
              </a:rPr>
              <a:t>.</a:t>
            </a:r>
            <a:endParaRPr lang="ru-RU"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52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5EFFE71B-3DA9-2B42-97A3-7FCF77F1527E}"/>
              </a:ext>
            </a:extLst>
          </p:cNvPr>
          <p:cNvCxnSpPr/>
          <p:nvPr/>
        </p:nvCxnSpPr>
        <p:spPr>
          <a:xfrm>
            <a:off x="681593" y="8937303"/>
            <a:ext cx="1138089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Таблица 4">
            <a:extLst>
              <a:ext uri="{FF2B5EF4-FFF2-40B4-BE49-F238E27FC236}">
                <a16:creationId xmlns:a16="http://schemas.microsoft.com/office/drawing/2014/main" id="{8774767C-50EC-E045-BF99-91A7303B63D3}"/>
              </a:ext>
            </a:extLst>
          </p:cNvPr>
          <p:cNvGraphicFramePr>
            <a:graphicFrameLocks noGrp="1"/>
          </p:cNvGraphicFramePr>
          <p:nvPr>
            <p:extLst>
              <p:ext uri="{D42A27DB-BD31-4B8C-83A1-F6EECF244321}">
                <p14:modId xmlns:p14="http://schemas.microsoft.com/office/powerpoint/2010/main" val="2842798429"/>
              </p:ext>
            </p:extLst>
          </p:nvPr>
        </p:nvGraphicFramePr>
        <p:xfrm>
          <a:off x="730284" y="610667"/>
          <a:ext cx="10166578" cy="247407"/>
        </p:xfrm>
        <a:graphic>
          <a:graphicData uri="http://schemas.openxmlformats.org/drawingml/2006/table">
            <a:tbl>
              <a:tblPr>
                <a:tableStyleId>{5C22544A-7EE6-4342-B048-85BDC9FD1C3A}</a:tableStyleId>
              </a:tblPr>
              <a:tblGrid>
                <a:gridCol w="724942">
                  <a:extLst>
                    <a:ext uri="{9D8B030D-6E8A-4147-A177-3AD203B41FA5}">
                      <a16:colId xmlns:a16="http://schemas.microsoft.com/office/drawing/2014/main" val="3746210434"/>
                    </a:ext>
                  </a:extLst>
                </a:gridCol>
                <a:gridCol w="9441636">
                  <a:extLst>
                    <a:ext uri="{9D8B030D-6E8A-4147-A177-3AD203B41FA5}">
                      <a16:colId xmlns:a16="http://schemas.microsoft.com/office/drawing/2014/main" val="1278441932"/>
                    </a:ext>
                  </a:extLst>
                </a:gridCol>
              </a:tblGrid>
              <a:tr h="247407">
                <a:tc>
                  <a:txBody>
                    <a:bodyPr/>
                    <a:lstStyle/>
                    <a:p>
                      <a:pPr algn="ctr" fontAlgn="ct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4 of</a:t>
                      </a:r>
                      <a:r>
                        <a:rPr lang="ru-RU"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 </a:t>
                      </a: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8</a:t>
                      </a:r>
                      <a:endParaRPr lang="en-US" sz="13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0" marR="0" marT="0" marB="0" anchor="ctr">
                    <a:solidFill>
                      <a:schemeClr val="bg1">
                        <a:lumMod val="75000"/>
                      </a:schemeClr>
                    </a:solidFill>
                  </a:tcPr>
                </a:tc>
                <a:tc>
                  <a:txBody>
                    <a:bodyPr/>
                    <a:lstStyle/>
                    <a:p>
                      <a:pPr algn="ctr" fontAlgn="ct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About company</a:t>
                      </a:r>
                      <a:endParaRPr lang="ru-RU" dirty="0"/>
                    </a:p>
                  </a:txBody>
                  <a:tcPr marL="0" marR="0" marT="0" marB="0" anchor="ctr">
                    <a:solidFill>
                      <a:schemeClr val="bg1">
                        <a:lumMod val="75000"/>
                      </a:schemeClr>
                    </a:solidFill>
                  </a:tcPr>
                </a:tc>
                <a:extLst>
                  <a:ext uri="{0D108BD9-81ED-4DB2-BD59-A6C34878D82A}">
                    <a16:rowId xmlns:a16="http://schemas.microsoft.com/office/drawing/2014/main" val="894925211"/>
                  </a:ext>
                </a:extLst>
              </a:tr>
            </a:tbl>
          </a:graphicData>
        </a:graphic>
      </p:graphicFrame>
      <p:sp>
        <p:nvSpPr>
          <p:cNvPr id="28" name="Content Placeholder 2">
            <a:extLst>
              <a:ext uri="{FF2B5EF4-FFF2-40B4-BE49-F238E27FC236}">
                <a16:creationId xmlns:a16="http://schemas.microsoft.com/office/drawing/2014/main" id="{7A025CE2-7784-B049-8C47-662324151E9A}"/>
              </a:ext>
            </a:extLst>
          </p:cNvPr>
          <p:cNvSpPr txBox="1">
            <a:spLocks/>
          </p:cNvSpPr>
          <p:nvPr/>
        </p:nvSpPr>
        <p:spPr>
          <a:xfrm>
            <a:off x="730284" y="975792"/>
            <a:ext cx="10166578" cy="4331703"/>
          </a:xfrm>
          <a:prstGeom prst="rect">
            <a:avLst/>
          </a:prstGeom>
        </p:spPr>
        <p:txBody>
          <a:bodyPr vert="horz" lIns="91440" tIns="45720" rIns="91440" bIns="45720" rtlCol="0">
            <a:noAutofit/>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pPr algn="just">
              <a:lnSpc>
                <a:spcPct val="100000"/>
              </a:lnSpc>
              <a:spcBef>
                <a:spcPts val="0"/>
              </a:spcBef>
            </a:pPr>
            <a:r>
              <a:rPr lang="en-US" sz="1600" dirty="0">
                <a:solidFill>
                  <a:schemeClr val="tx1">
                    <a:lumMod val="65000"/>
                    <a:lumOff val="35000"/>
                  </a:schemeClr>
                </a:solidFill>
                <a:latin typeface="Arial" panose="020B0604020202020204" pitchFamily="34" charset="0"/>
                <a:cs typeface="Arial" panose="020B0604020202020204" pitchFamily="34" charset="0"/>
              </a:rPr>
              <a:t>Auditing organization "</a:t>
            </a:r>
            <a:r>
              <a:rPr lang="en-US" sz="1600" dirty="0" err="1">
                <a:solidFill>
                  <a:schemeClr val="tx1">
                    <a:lumMod val="65000"/>
                    <a:lumOff val="35000"/>
                  </a:schemeClr>
                </a:solidFill>
                <a:latin typeface="Arial" panose="020B0604020202020204" pitchFamily="34" charset="0"/>
                <a:cs typeface="Arial" panose="020B0604020202020204" pitchFamily="34" charset="0"/>
              </a:rPr>
              <a:t>QazFin</a:t>
            </a:r>
            <a:r>
              <a:rPr lang="ru-RU" sz="1600" dirty="0">
                <a:solidFill>
                  <a:schemeClr val="tx1">
                    <a:lumMod val="65000"/>
                    <a:lumOff val="35000"/>
                  </a:schemeClr>
                </a:solidFill>
                <a:latin typeface="Arial" panose="020B0604020202020204" pitchFamily="34" charset="0"/>
                <a:cs typeface="Arial" panose="020B0604020202020204" pitchFamily="34" charset="0"/>
              </a:rPr>
              <a:t>А</a:t>
            </a:r>
            <a:r>
              <a:rPr lang="en-US" sz="1600" dirty="0" err="1">
                <a:solidFill>
                  <a:schemeClr val="tx1">
                    <a:lumMod val="65000"/>
                    <a:lumOff val="35000"/>
                  </a:schemeClr>
                </a:solidFill>
                <a:latin typeface="Arial" panose="020B0604020202020204" pitchFamily="34" charset="0"/>
                <a:cs typeface="Arial" panose="020B0604020202020204" pitchFamily="34" charset="0"/>
              </a:rPr>
              <a:t>udit</a:t>
            </a:r>
            <a:r>
              <a:rPr lang="en-US" sz="1600" dirty="0">
                <a:solidFill>
                  <a:schemeClr val="tx1">
                    <a:lumMod val="65000"/>
                    <a:lumOff val="35000"/>
                  </a:schemeClr>
                </a:solidFill>
                <a:latin typeface="Arial" panose="020B0604020202020204" pitchFamily="34" charset="0"/>
                <a:cs typeface="Arial" panose="020B0604020202020204" pitchFamily="34" charset="0"/>
              </a:rPr>
              <a:t>" Limited Liability Partnership (Audit State license No. 1</a:t>
            </a:r>
            <a:r>
              <a:rPr lang="ru-RU" sz="1600" dirty="0">
                <a:solidFill>
                  <a:schemeClr val="tx1">
                    <a:lumMod val="65000"/>
                    <a:lumOff val="35000"/>
                  </a:schemeClr>
                </a:solidFill>
                <a:latin typeface="Arial" panose="020B0604020202020204" pitchFamily="34" charset="0"/>
                <a:cs typeface="Arial" panose="020B0604020202020204" pitchFamily="34" charset="0"/>
              </a:rPr>
              <a:t>9018451</a:t>
            </a:r>
            <a:r>
              <a:rPr lang="en-US" sz="1600" dirty="0">
                <a:solidFill>
                  <a:schemeClr val="tx1">
                    <a:lumMod val="65000"/>
                    <a:lumOff val="35000"/>
                  </a:schemeClr>
                </a:solidFill>
                <a:latin typeface="Arial" panose="020B0604020202020204" pitchFamily="34" charset="0"/>
                <a:cs typeface="Arial" panose="020B0604020202020204" pitchFamily="34" charset="0"/>
              </a:rPr>
              <a:t> dated </a:t>
            </a:r>
            <a:r>
              <a:rPr lang="ru-RU" sz="1600" dirty="0">
                <a:solidFill>
                  <a:schemeClr val="tx1">
                    <a:lumMod val="65000"/>
                    <a:lumOff val="35000"/>
                  </a:schemeClr>
                </a:solidFill>
                <a:latin typeface="Arial" panose="020B0604020202020204" pitchFamily="34" charset="0"/>
                <a:cs typeface="Arial" panose="020B0604020202020204" pitchFamily="34" charset="0"/>
              </a:rPr>
              <a:t>06</a:t>
            </a:r>
            <a:r>
              <a:rPr lang="en-US" sz="1600" dirty="0">
                <a:solidFill>
                  <a:schemeClr val="tx1">
                    <a:lumMod val="65000"/>
                    <a:lumOff val="35000"/>
                  </a:schemeClr>
                </a:solidFill>
                <a:latin typeface="Arial" panose="020B0604020202020204" pitchFamily="34" charset="0"/>
                <a:cs typeface="Arial" panose="020B0604020202020204" pitchFamily="34" charset="0"/>
              </a:rPr>
              <a:t>.</a:t>
            </a:r>
            <a:r>
              <a:rPr lang="ru-RU" sz="1600" dirty="0">
                <a:solidFill>
                  <a:schemeClr val="tx1">
                    <a:lumMod val="65000"/>
                    <a:lumOff val="35000"/>
                  </a:schemeClr>
                </a:solidFill>
                <a:latin typeface="Arial" panose="020B0604020202020204" pitchFamily="34" charset="0"/>
                <a:cs typeface="Arial" panose="020B0604020202020204" pitchFamily="34" charset="0"/>
              </a:rPr>
              <a:t>09</a:t>
            </a:r>
            <a:r>
              <a:rPr lang="en-US" sz="1600" dirty="0">
                <a:solidFill>
                  <a:schemeClr val="tx1">
                    <a:lumMod val="65000"/>
                    <a:lumOff val="35000"/>
                  </a:schemeClr>
                </a:solidFill>
                <a:latin typeface="Arial" panose="020B0604020202020204" pitchFamily="34" charset="0"/>
                <a:cs typeface="Arial" panose="020B0604020202020204" pitchFamily="34" charset="0"/>
              </a:rPr>
              <a:t>.201</a:t>
            </a:r>
            <a:r>
              <a:rPr lang="ru-RU" sz="1600" dirty="0">
                <a:solidFill>
                  <a:schemeClr val="tx1">
                    <a:lumMod val="65000"/>
                    <a:lumOff val="35000"/>
                  </a:schemeClr>
                </a:solidFill>
                <a:latin typeface="Arial" panose="020B0604020202020204" pitchFamily="34" charset="0"/>
                <a:cs typeface="Arial" panose="020B0604020202020204" pitchFamily="34" charset="0"/>
              </a:rPr>
              <a:t>9,</a:t>
            </a:r>
            <a:r>
              <a:rPr lang="en-US" sz="1600" dirty="0">
                <a:solidFill>
                  <a:schemeClr val="tx1">
                    <a:lumMod val="65000"/>
                    <a:lumOff val="35000"/>
                  </a:schemeClr>
                </a:solidFill>
                <a:latin typeface="Arial" panose="020B0604020202020204" pitchFamily="34" charset="0"/>
                <a:cs typeface="Arial" panose="020B0604020202020204" pitchFamily="34" charset="0"/>
              </a:rPr>
              <a:t> original date of issue of audit state license </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en-US" sz="1600" dirty="0">
                <a:solidFill>
                  <a:schemeClr val="tx1">
                    <a:lumMod val="65000"/>
                    <a:lumOff val="35000"/>
                  </a:schemeClr>
                </a:solidFill>
                <a:latin typeface="Arial" panose="020B0604020202020204" pitchFamily="34" charset="0"/>
                <a:cs typeface="Arial" panose="020B0604020202020204" pitchFamily="34" charset="0"/>
              </a:rPr>
              <a:t>No</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en-US" sz="1600" dirty="0">
                <a:solidFill>
                  <a:schemeClr val="tx1">
                    <a:lumMod val="65000"/>
                    <a:lumOff val="35000"/>
                  </a:schemeClr>
                </a:solidFill>
                <a:latin typeface="Arial" panose="020B0604020202020204" pitchFamily="34" charset="0"/>
                <a:cs typeface="Arial" panose="020B0604020202020204" pitchFamily="34" charset="0"/>
              </a:rPr>
              <a:t>18021210</a:t>
            </a:r>
            <a:r>
              <a:rPr lang="ru-RU" sz="1600" dirty="0">
                <a:solidFill>
                  <a:schemeClr val="tx1">
                    <a:lumMod val="65000"/>
                    <a:lumOff val="35000"/>
                  </a:schemeClr>
                </a:solidFill>
                <a:latin typeface="Arial" panose="020B0604020202020204" pitchFamily="34" charset="0"/>
                <a:cs typeface="Arial" panose="020B0604020202020204" pitchFamily="34" charset="0"/>
              </a:rPr>
              <a:t> </a:t>
            </a:r>
            <a:r>
              <a:rPr lang="en-US" sz="1600" dirty="0">
                <a:solidFill>
                  <a:schemeClr val="tx1">
                    <a:lumMod val="65000"/>
                    <a:lumOff val="35000"/>
                  </a:schemeClr>
                </a:solidFill>
                <a:latin typeface="Arial" panose="020B0604020202020204" pitchFamily="34" charset="0"/>
                <a:cs typeface="Arial" panose="020B0604020202020204" pitchFamily="34" charset="0"/>
              </a:rPr>
              <a:t>dated 23.11.2018). The company was established by auditors having an experience of more than 15 years</a:t>
            </a:r>
            <a:r>
              <a:rPr lang="ru-RU" sz="1600" dirty="0">
                <a:solidFill>
                  <a:schemeClr val="tx1">
                    <a:lumMod val="65000"/>
                    <a:lumOff val="35000"/>
                  </a:schemeClr>
                </a:solidFill>
                <a:latin typeface="Arial" panose="020B0604020202020204" pitchFamily="34" charset="0"/>
                <a:cs typeface="Arial" panose="020B0604020202020204" pitchFamily="34" charset="0"/>
              </a:rPr>
              <a:t>;</a:t>
            </a:r>
          </a:p>
          <a:p>
            <a:pPr algn="just">
              <a:lnSpc>
                <a:spcPct val="100000"/>
              </a:lnSpc>
              <a:spcBef>
                <a:spcPts val="0"/>
              </a:spcBef>
            </a:pPr>
            <a:endParaRPr lang="ru-RU" sz="16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spcBef>
                <a:spcPts val="0"/>
              </a:spcBef>
            </a:pPr>
            <a:r>
              <a:rPr lang="en-US" sz="1600" dirty="0">
                <a:solidFill>
                  <a:schemeClr val="tx1">
                    <a:lumMod val="65000"/>
                    <a:lumOff val="35000"/>
                  </a:schemeClr>
                </a:solidFill>
                <a:latin typeface="Arial" panose="020B0604020202020204" pitchFamily="34" charset="0"/>
                <a:cs typeface="Arial" panose="020B0604020202020204" pitchFamily="34" charset="0"/>
              </a:rPr>
              <a:t>Auditing organization "</a:t>
            </a:r>
            <a:r>
              <a:rPr lang="en-US" sz="1600" dirty="0" err="1">
                <a:solidFill>
                  <a:schemeClr val="tx1">
                    <a:lumMod val="65000"/>
                    <a:lumOff val="35000"/>
                  </a:schemeClr>
                </a:solidFill>
                <a:latin typeface="Arial" panose="020B0604020202020204" pitchFamily="34" charset="0"/>
                <a:cs typeface="Arial" panose="020B0604020202020204" pitchFamily="34" charset="0"/>
              </a:rPr>
              <a:t>QazFin</a:t>
            </a:r>
            <a:r>
              <a:rPr lang="ru-RU" sz="1600" dirty="0">
                <a:solidFill>
                  <a:schemeClr val="tx1">
                    <a:lumMod val="65000"/>
                    <a:lumOff val="35000"/>
                  </a:schemeClr>
                </a:solidFill>
                <a:latin typeface="Arial" panose="020B0604020202020204" pitchFamily="34" charset="0"/>
                <a:cs typeface="Arial" panose="020B0604020202020204" pitchFamily="34" charset="0"/>
              </a:rPr>
              <a:t>А</a:t>
            </a:r>
            <a:r>
              <a:rPr lang="en-US" sz="1600" dirty="0" err="1">
                <a:solidFill>
                  <a:schemeClr val="tx1">
                    <a:lumMod val="65000"/>
                    <a:lumOff val="35000"/>
                  </a:schemeClr>
                </a:solidFill>
                <a:latin typeface="Arial" panose="020B0604020202020204" pitchFamily="34" charset="0"/>
                <a:cs typeface="Arial" panose="020B0604020202020204" pitchFamily="34" charset="0"/>
              </a:rPr>
              <a:t>udit</a:t>
            </a:r>
            <a:r>
              <a:rPr lang="en-US" sz="1600" dirty="0">
                <a:solidFill>
                  <a:schemeClr val="tx1">
                    <a:lumMod val="65000"/>
                    <a:lumOff val="35000"/>
                  </a:schemeClr>
                </a:solidFill>
                <a:latin typeface="Arial" panose="020B0604020202020204" pitchFamily="34" charset="0"/>
                <a:cs typeface="Arial" panose="020B0604020202020204" pitchFamily="34" charset="0"/>
              </a:rPr>
              <a:t>" Limited Liability Partnership is the member of </a:t>
            </a:r>
            <a:r>
              <a:rPr lang="ru-RU" sz="1600" dirty="0">
                <a:solidFill>
                  <a:schemeClr val="tx1">
                    <a:lumMod val="65000"/>
                    <a:lumOff val="35000"/>
                  </a:schemeClr>
                </a:solidFill>
                <a:latin typeface="Arial" panose="020B0604020202020204" pitchFamily="34" charset="0"/>
                <a:cs typeface="Arial" panose="020B0604020202020204" pitchFamily="34" charset="0"/>
              </a:rPr>
              <a:t>«С</a:t>
            </a:r>
            <a:r>
              <a:rPr lang="en-US" sz="1600" dirty="0" err="1">
                <a:solidFill>
                  <a:schemeClr val="tx1">
                    <a:lumMod val="65000"/>
                    <a:lumOff val="35000"/>
                  </a:schemeClr>
                </a:solidFill>
                <a:latin typeface="Arial" panose="020B0604020202020204" pitchFamily="34" charset="0"/>
                <a:cs typeface="Arial" panose="020B0604020202020204" pitchFamily="34" charset="0"/>
              </a:rPr>
              <a:t>larkson</a:t>
            </a:r>
            <a:r>
              <a:rPr lang="en-US" sz="1600" dirty="0">
                <a:solidFill>
                  <a:schemeClr val="tx1">
                    <a:lumMod val="65000"/>
                    <a:lumOff val="35000"/>
                  </a:schemeClr>
                </a:solidFill>
                <a:latin typeface="Arial" panose="020B0604020202020204" pitchFamily="34" charset="0"/>
                <a:cs typeface="Arial" panose="020B0604020202020204" pitchFamily="34" charset="0"/>
              </a:rPr>
              <a:t> Hyde Global</a:t>
            </a:r>
            <a:r>
              <a:rPr lang="ru-RU" sz="1600" dirty="0">
                <a:solidFill>
                  <a:schemeClr val="tx1">
                    <a:lumMod val="65000"/>
                    <a:lumOff val="35000"/>
                  </a:schemeClr>
                </a:solidFill>
                <a:latin typeface="Arial" panose="020B0604020202020204" pitchFamily="34" charset="0"/>
                <a:cs typeface="Arial" panose="020B0604020202020204" pitchFamily="34" charset="0"/>
              </a:rPr>
              <a:t>»</a:t>
            </a:r>
            <a:r>
              <a:rPr lang="en-US" sz="1600" dirty="0">
                <a:solidFill>
                  <a:schemeClr val="tx1">
                    <a:lumMod val="65000"/>
                    <a:lumOff val="35000"/>
                  </a:schemeClr>
                </a:solidFill>
                <a:latin typeface="Arial" panose="020B0604020202020204" pitchFamily="34" charset="0"/>
                <a:cs typeface="Arial" panose="020B0604020202020204" pitchFamily="34" charset="0"/>
              </a:rPr>
              <a:t>, International Audit Network</a:t>
            </a:r>
            <a:r>
              <a:rPr lang="ru-RU" sz="1600" dirty="0">
                <a:solidFill>
                  <a:schemeClr val="tx1">
                    <a:lumMod val="65000"/>
                    <a:lumOff val="35000"/>
                  </a:schemeClr>
                </a:solidFill>
                <a:latin typeface="Arial" panose="020B0604020202020204" pitchFamily="34" charset="0"/>
                <a:cs typeface="Arial" panose="020B0604020202020204" pitchFamily="34" charset="0"/>
              </a:rPr>
              <a:t>.</a:t>
            </a:r>
          </a:p>
          <a:p>
            <a:pPr algn="just">
              <a:lnSpc>
                <a:spcPct val="100000"/>
              </a:lnSpc>
              <a:spcBef>
                <a:spcPts val="0"/>
              </a:spcBef>
            </a:pPr>
            <a:r>
              <a:rPr lang="en-US" sz="1600" dirty="0">
                <a:solidFill>
                  <a:schemeClr val="tx1">
                    <a:lumMod val="65000"/>
                    <a:lumOff val="35000"/>
                  </a:schemeClr>
                </a:solidFill>
                <a:latin typeface="Arial" panose="020B0604020202020204" pitchFamily="34" charset="0"/>
                <a:cs typeface="Arial" panose="020B0604020202020204" pitchFamily="34" charset="0"/>
              </a:rPr>
              <a:t>Auditing organization "</a:t>
            </a:r>
            <a:r>
              <a:rPr lang="en-US" sz="1600" dirty="0" err="1">
                <a:solidFill>
                  <a:schemeClr val="tx1">
                    <a:lumMod val="65000"/>
                    <a:lumOff val="35000"/>
                  </a:schemeClr>
                </a:solidFill>
                <a:latin typeface="Arial" panose="020B0604020202020204" pitchFamily="34" charset="0"/>
                <a:cs typeface="Arial" panose="020B0604020202020204" pitchFamily="34" charset="0"/>
              </a:rPr>
              <a:t>QazFin</a:t>
            </a:r>
            <a:r>
              <a:rPr lang="ru-RU" sz="1600" dirty="0">
                <a:solidFill>
                  <a:schemeClr val="tx1">
                    <a:lumMod val="65000"/>
                    <a:lumOff val="35000"/>
                  </a:schemeClr>
                </a:solidFill>
                <a:latin typeface="Arial" panose="020B0604020202020204" pitchFamily="34" charset="0"/>
                <a:cs typeface="Arial" panose="020B0604020202020204" pitchFamily="34" charset="0"/>
              </a:rPr>
              <a:t>А</a:t>
            </a:r>
            <a:r>
              <a:rPr lang="en-US" sz="1600" dirty="0" err="1">
                <a:solidFill>
                  <a:schemeClr val="tx1">
                    <a:lumMod val="65000"/>
                    <a:lumOff val="35000"/>
                  </a:schemeClr>
                </a:solidFill>
                <a:latin typeface="Arial" panose="020B0604020202020204" pitchFamily="34" charset="0"/>
                <a:cs typeface="Arial" panose="020B0604020202020204" pitchFamily="34" charset="0"/>
              </a:rPr>
              <a:t>udit</a:t>
            </a:r>
            <a:r>
              <a:rPr lang="en-US" sz="1600" dirty="0">
                <a:solidFill>
                  <a:schemeClr val="tx1">
                    <a:lumMod val="65000"/>
                    <a:lumOff val="35000"/>
                  </a:schemeClr>
                </a:solidFill>
                <a:latin typeface="Arial" panose="020B0604020202020204" pitchFamily="34" charset="0"/>
                <a:cs typeface="Arial" panose="020B0604020202020204" pitchFamily="34" charset="0"/>
              </a:rPr>
              <a:t>" Limited Liability Partnership is the member of</a:t>
            </a:r>
            <a:r>
              <a:rPr lang="ru-RU" sz="1600" dirty="0">
                <a:solidFill>
                  <a:schemeClr val="tx1">
                    <a:lumMod val="65000"/>
                    <a:lumOff val="35000"/>
                  </a:schemeClr>
                </a:solidFill>
                <a:latin typeface="Arial" panose="020B0604020202020204" pitchFamily="34" charset="0"/>
                <a:cs typeface="Arial" panose="020B0604020202020204" pitchFamily="34" charset="0"/>
              </a:rPr>
              <a:t>«</a:t>
            </a:r>
            <a:r>
              <a:rPr lang="en-US" sz="1600" dirty="0">
                <a:solidFill>
                  <a:schemeClr val="tx1">
                    <a:lumMod val="65000"/>
                    <a:lumOff val="35000"/>
                  </a:schemeClr>
                </a:solidFill>
                <a:latin typeface="Arial" panose="020B0604020202020204" pitchFamily="34" charset="0"/>
                <a:cs typeface="Arial" panose="020B0604020202020204" pitchFamily="34" charset="0"/>
              </a:rPr>
              <a:t>Union of Auditors of Kazakhstan</a:t>
            </a:r>
            <a:r>
              <a:rPr lang="ru-RU" sz="1600" dirty="0">
                <a:solidFill>
                  <a:schemeClr val="tx1">
                    <a:lumMod val="65000"/>
                    <a:lumOff val="35000"/>
                  </a:schemeClr>
                </a:solidFill>
                <a:latin typeface="Arial" panose="020B0604020202020204" pitchFamily="34" charset="0"/>
                <a:cs typeface="Arial" panose="020B0604020202020204" pitchFamily="34" charset="0"/>
              </a:rPr>
              <a:t>»</a:t>
            </a:r>
            <a:r>
              <a:rPr lang="en-US" sz="1600" dirty="0">
                <a:solidFill>
                  <a:schemeClr val="tx1">
                    <a:lumMod val="65000"/>
                    <a:lumOff val="35000"/>
                  </a:schemeClr>
                </a:solidFill>
                <a:latin typeface="Arial" panose="020B0604020202020204" pitchFamily="34" charset="0"/>
                <a:cs typeface="Arial" panose="020B0604020202020204" pitchFamily="34" charset="0"/>
              </a:rPr>
              <a:t>, professional audit organization</a:t>
            </a:r>
            <a:r>
              <a:rPr lang="ru-RU" sz="1600" dirty="0">
                <a:solidFill>
                  <a:schemeClr val="tx1">
                    <a:lumMod val="65000"/>
                    <a:lumOff val="35000"/>
                  </a:schemeClr>
                </a:solidFill>
                <a:latin typeface="Arial" panose="020B0604020202020204" pitchFamily="34" charset="0"/>
                <a:cs typeface="Arial" panose="020B0604020202020204" pitchFamily="34" charset="0"/>
              </a:rPr>
              <a:t>;</a:t>
            </a:r>
          </a:p>
          <a:p>
            <a:pPr algn="just">
              <a:lnSpc>
                <a:spcPct val="100000"/>
              </a:lnSpc>
              <a:spcBef>
                <a:spcPts val="0"/>
              </a:spcBef>
            </a:pPr>
            <a:endParaRPr lang="ru-RU" sz="16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spcBef>
                <a:spcPts val="0"/>
              </a:spcBef>
            </a:pPr>
            <a:r>
              <a:rPr lang="en-US" sz="1600" dirty="0">
                <a:solidFill>
                  <a:schemeClr val="tx1">
                    <a:lumMod val="65000"/>
                    <a:lumOff val="35000"/>
                  </a:schemeClr>
                </a:solidFill>
                <a:latin typeface="Arial" panose="020B0604020202020204" pitchFamily="34" charset="0"/>
                <a:cs typeface="Arial" panose="020B0604020202020204" pitchFamily="34" charset="0"/>
              </a:rPr>
              <a:t>The Audit Director of "</a:t>
            </a:r>
            <a:r>
              <a:rPr lang="en-US" sz="1600" dirty="0" err="1">
                <a:solidFill>
                  <a:schemeClr val="tx1">
                    <a:lumMod val="65000"/>
                    <a:lumOff val="35000"/>
                  </a:schemeClr>
                </a:solidFill>
                <a:latin typeface="Arial" panose="020B0604020202020204" pitchFamily="34" charset="0"/>
                <a:cs typeface="Arial" panose="020B0604020202020204" pitchFamily="34" charset="0"/>
              </a:rPr>
              <a:t>QazFin</a:t>
            </a:r>
            <a:r>
              <a:rPr lang="ru-RU" sz="1600" dirty="0">
                <a:solidFill>
                  <a:schemeClr val="tx1">
                    <a:lumMod val="65000"/>
                    <a:lumOff val="35000"/>
                  </a:schemeClr>
                </a:solidFill>
                <a:latin typeface="Arial" panose="020B0604020202020204" pitchFamily="34" charset="0"/>
                <a:cs typeface="Arial" panose="020B0604020202020204" pitchFamily="34" charset="0"/>
              </a:rPr>
              <a:t>А</a:t>
            </a:r>
            <a:r>
              <a:rPr lang="en-US" sz="1600" dirty="0" err="1">
                <a:solidFill>
                  <a:schemeClr val="tx1">
                    <a:lumMod val="65000"/>
                    <a:lumOff val="35000"/>
                  </a:schemeClr>
                </a:solidFill>
                <a:latin typeface="Arial" panose="020B0604020202020204" pitchFamily="34" charset="0"/>
                <a:cs typeface="Arial" panose="020B0604020202020204" pitchFamily="34" charset="0"/>
              </a:rPr>
              <a:t>udit</a:t>
            </a:r>
            <a:r>
              <a:rPr lang="en-US" sz="1600" dirty="0">
                <a:solidFill>
                  <a:schemeClr val="tx1">
                    <a:lumMod val="65000"/>
                    <a:lumOff val="35000"/>
                  </a:schemeClr>
                </a:solidFill>
                <a:latin typeface="Arial" panose="020B0604020202020204" pitchFamily="34" charset="0"/>
                <a:cs typeface="Arial" panose="020B0604020202020204" pitchFamily="34" charset="0"/>
              </a:rPr>
              <a:t>" also holds a position of controller of the audit services quality at </a:t>
            </a:r>
            <a:r>
              <a:rPr lang="ru-RU" sz="1600" dirty="0">
                <a:solidFill>
                  <a:schemeClr val="tx1">
                    <a:lumMod val="65000"/>
                    <a:lumOff val="35000"/>
                  </a:schemeClr>
                </a:solidFill>
                <a:latin typeface="Arial" panose="020B0604020202020204" pitchFamily="34" charset="0"/>
                <a:cs typeface="Arial" panose="020B0604020202020204" pitchFamily="34" charset="0"/>
              </a:rPr>
              <a:t>«</a:t>
            </a:r>
            <a:r>
              <a:rPr lang="en-US" sz="1600" dirty="0">
                <a:solidFill>
                  <a:schemeClr val="tx1">
                    <a:lumMod val="65000"/>
                    <a:lumOff val="35000"/>
                  </a:schemeClr>
                </a:solidFill>
                <a:latin typeface="Arial" panose="020B0604020202020204" pitchFamily="34" charset="0"/>
                <a:cs typeface="Arial" panose="020B0604020202020204" pitchFamily="34" charset="0"/>
              </a:rPr>
              <a:t>Union of Auditors of Kazakhstan</a:t>
            </a:r>
            <a:r>
              <a:rPr lang="ru-RU" sz="1600" dirty="0">
                <a:solidFill>
                  <a:schemeClr val="tx1">
                    <a:lumMod val="65000"/>
                    <a:lumOff val="35000"/>
                  </a:schemeClr>
                </a:solidFill>
                <a:latin typeface="Arial" panose="020B0604020202020204" pitchFamily="34" charset="0"/>
                <a:cs typeface="Arial" panose="020B0604020202020204" pitchFamily="34" charset="0"/>
              </a:rPr>
              <a:t>»</a:t>
            </a:r>
            <a:r>
              <a:rPr lang="en-US" sz="1600" dirty="0">
                <a:solidFill>
                  <a:schemeClr val="tx1">
                    <a:lumMod val="65000"/>
                    <a:lumOff val="35000"/>
                  </a:schemeClr>
                </a:solidFill>
                <a:latin typeface="Arial" panose="020B0604020202020204" pitchFamily="34" charset="0"/>
                <a:cs typeface="Arial" panose="020B0604020202020204" pitchFamily="34" charset="0"/>
              </a:rPr>
              <a:t>, professional audit organization</a:t>
            </a:r>
            <a:r>
              <a:rPr lang="ru-RU" sz="1600" dirty="0">
                <a:solidFill>
                  <a:schemeClr val="tx1">
                    <a:lumMod val="65000"/>
                    <a:lumOff val="35000"/>
                  </a:schemeClr>
                </a:solidFill>
                <a:latin typeface="Arial" panose="020B0604020202020204" pitchFamily="34" charset="0"/>
                <a:cs typeface="Arial" panose="020B0604020202020204" pitchFamily="34" charset="0"/>
              </a:rPr>
              <a:t>;</a:t>
            </a:r>
          </a:p>
          <a:p>
            <a:pPr algn="just">
              <a:lnSpc>
                <a:spcPct val="100000"/>
              </a:lnSpc>
              <a:spcBef>
                <a:spcPts val="0"/>
              </a:spcBef>
            </a:pPr>
            <a:endParaRPr lang="ru-RU" sz="16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spcBef>
                <a:spcPts val="0"/>
              </a:spcBef>
            </a:pPr>
            <a:r>
              <a:rPr lang="en-US" sz="1600" dirty="0" err="1">
                <a:solidFill>
                  <a:schemeClr val="tx1">
                    <a:lumMod val="65000"/>
                    <a:lumOff val="35000"/>
                  </a:schemeClr>
                </a:solidFill>
                <a:latin typeface="Arial" panose="020B0604020202020204" pitchFamily="34" charset="0"/>
                <a:cs typeface="Arial" panose="020B0604020202020204" pitchFamily="34" charset="0"/>
              </a:rPr>
              <a:t>QazFin</a:t>
            </a:r>
            <a:r>
              <a:rPr lang="ru-RU" sz="1600" dirty="0">
                <a:solidFill>
                  <a:schemeClr val="tx1">
                    <a:lumMod val="65000"/>
                    <a:lumOff val="35000"/>
                  </a:schemeClr>
                </a:solidFill>
                <a:latin typeface="Arial" panose="020B0604020202020204" pitchFamily="34" charset="0"/>
                <a:cs typeface="Arial" panose="020B0604020202020204" pitchFamily="34" charset="0"/>
              </a:rPr>
              <a:t>А</a:t>
            </a:r>
            <a:r>
              <a:rPr lang="en-US" sz="1600" dirty="0" err="1">
                <a:solidFill>
                  <a:schemeClr val="tx1">
                    <a:lumMod val="65000"/>
                    <a:lumOff val="35000"/>
                  </a:schemeClr>
                </a:solidFill>
                <a:latin typeface="Arial" panose="020B0604020202020204" pitchFamily="34" charset="0"/>
                <a:cs typeface="Arial" panose="020B0604020202020204" pitchFamily="34" charset="0"/>
              </a:rPr>
              <a:t>udit</a:t>
            </a:r>
            <a:r>
              <a:rPr lang="en-US" sz="1600" dirty="0">
                <a:solidFill>
                  <a:schemeClr val="tx1">
                    <a:lumMod val="65000"/>
                    <a:lumOff val="35000"/>
                  </a:schemeClr>
                </a:solidFill>
                <a:latin typeface="Arial" panose="020B0604020202020204" pitchFamily="34" charset="0"/>
                <a:cs typeface="Arial" panose="020B0604020202020204" pitchFamily="34" charset="0"/>
              </a:rPr>
              <a:t> passed the quality control of </a:t>
            </a:r>
            <a:r>
              <a:rPr lang="ru-RU" sz="1600" dirty="0">
                <a:solidFill>
                  <a:schemeClr val="tx1">
                    <a:lumMod val="65000"/>
                    <a:lumOff val="35000"/>
                  </a:schemeClr>
                </a:solidFill>
                <a:latin typeface="Arial" panose="020B0604020202020204" pitchFamily="34" charset="0"/>
                <a:cs typeface="Arial" panose="020B0604020202020204" pitchFamily="34" charset="0"/>
              </a:rPr>
              <a:t>«</a:t>
            </a:r>
            <a:r>
              <a:rPr lang="en-US" sz="1600" dirty="0">
                <a:solidFill>
                  <a:schemeClr val="tx1">
                    <a:lumMod val="65000"/>
                    <a:lumOff val="35000"/>
                  </a:schemeClr>
                </a:solidFill>
                <a:latin typeface="Arial" panose="020B0604020202020204" pitchFamily="34" charset="0"/>
                <a:cs typeface="Arial" panose="020B0604020202020204" pitchFamily="34" charset="0"/>
              </a:rPr>
              <a:t>Union of Auditors of Kazakhstan</a:t>
            </a:r>
            <a:r>
              <a:rPr lang="ru-RU" sz="1600" dirty="0">
                <a:solidFill>
                  <a:schemeClr val="tx1">
                    <a:lumMod val="65000"/>
                    <a:lumOff val="35000"/>
                  </a:schemeClr>
                </a:solidFill>
                <a:latin typeface="Arial" panose="020B0604020202020204" pitchFamily="34" charset="0"/>
                <a:cs typeface="Arial" panose="020B0604020202020204" pitchFamily="34" charset="0"/>
              </a:rPr>
              <a:t>»</a:t>
            </a:r>
            <a:r>
              <a:rPr lang="en-US" sz="1600" dirty="0">
                <a:solidFill>
                  <a:schemeClr val="tx1">
                    <a:lumMod val="65000"/>
                    <a:lumOff val="35000"/>
                  </a:schemeClr>
                </a:solidFill>
                <a:latin typeface="Arial" panose="020B0604020202020204" pitchFamily="34" charset="0"/>
                <a:cs typeface="Arial" panose="020B0604020202020204" pitchFamily="34" charset="0"/>
              </a:rPr>
              <a:t>, professional audit organization and is eligible to conduct statutory audit</a:t>
            </a:r>
            <a:r>
              <a:rPr lang="ru-RU" sz="1600" dirty="0">
                <a:solidFill>
                  <a:schemeClr val="tx1">
                    <a:lumMod val="65000"/>
                    <a:lumOff val="35000"/>
                  </a:schemeClr>
                </a:solidFill>
                <a:latin typeface="Arial" panose="020B0604020202020204" pitchFamily="34" charset="0"/>
                <a:cs typeface="Arial" panose="020B0604020202020204" pitchFamily="34" charset="0"/>
              </a:rPr>
              <a:t>;</a:t>
            </a:r>
          </a:p>
          <a:p>
            <a:pPr algn="just">
              <a:lnSpc>
                <a:spcPct val="100000"/>
              </a:lnSpc>
              <a:spcBef>
                <a:spcPts val="0"/>
              </a:spcBef>
            </a:pPr>
            <a:endParaRPr lang="ru-RU" sz="1600" dirty="0">
              <a:solidFill>
                <a:schemeClr val="tx1">
                  <a:lumMod val="65000"/>
                  <a:lumOff val="35000"/>
                </a:schemeClr>
              </a:solidFill>
              <a:latin typeface="Arial" panose="020B0604020202020204" pitchFamily="34" charset="0"/>
              <a:cs typeface="Arial" panose="020B0604020202020204" pitchFamily="34" charset="0"/>
            </a:endParaRPr>
          </a:p>
          <a:p>
            <a:pPr algn="just">
              <a:lnSpc>
                <a:spcPct val="100000"/>
              </a:lnSpc>
              <a:spcBef>
                <a:spcPts val="0"/>
              </a:spcBef>
            </a:pPr>
            <a:r>
              <a:rPr lang="en-US" sz="1600" dirty="0">
                <a:solidFill>
                  <a:schemeClr val="tx1">
                    <a:lumMod val="65000"/>
                    <a:lumOff val="35000"/>
                  </a:schemeClr>
                </a:solidFill>
                <a:latin typeface="Arial" panose="020B0604020202020204" pitchFamily="34" charset="0"/>
                <a:cs typeface="Arial" panose="020B0604020202020204" pitchFamily="34" charset="0"/>
              </a:rPr>
              <a:t>Audit risk liability is insured by </a:t>
            </a:r>
            <a:r>
              <a:rPr lang="en-US" sz="1600" dirty="0" err="1">
                <a:solidFill>
                  <a:schemeClr val="tx1">
                    <a:lumMod val="65000"/>
                    <a:lumOff val="35000"/>
                  </a:schemeClr>
                </a:solidFill>
                <a:latin typeface="Arial" panose="020B0604020202020204" pitchFamily="34" charset="0"/>
                <a:cs typeface="Arial" panose="020B0604020202020204" pitchFamily="34" charset="0"/>
              </a:rPr>
              <a:t>Kazakhinstrakh</a:t>
            </a:r>
            <a:r>
              <a:rPr lang="en-US" sz="1600" dirty="0">
                <a:solidFill>
                  <a:schemeClr val="tx1">
                    <a:lumMod val="65000"/>
                    <a:lumOff val="35000"/>
                  </a:schemeClr>
                </a:solidFill>
                <a:latin typeface="Arial" panose="020B0604020202020204" pitchFamily="34" charset="0"/>
                <a:cs typeface="Arial" panose="020B0604020202020204" pitchFamily="34" charset="0"/>
              </a:rPr>
              <a:t> JSC.</a:t>
            </a:r>
          </a:p>
        </p:txBody>
      </p:sp>
      <p:sp>
        <p:nvSpPr>
          <p:cNvPr id="29" name="Надпись 6">
            <a:extLst>
              <a:ext uri="{FF2B5EF4-FFF2-40B4-BE49-F238E27FC236}">
                <a16:creationId xmlns:a16="http://schemas.microsoft.com/office/drawing/2014/main" id="{116BC537-998C-7E47-93FC-BC8242C41919}"/>
              </a:ext>
            </a:extLst>
          </p:cNvPr>
          <p:cNvSpPr txBox="1"/>
          <p:nvPr/>
        </p:nvSpPr>
        <p:spPr>
          <a:xfrm>
            <a:off x="1431115" y="5108360"/>
            <a:ext cx="2073461" cy="1235108"/>
          </a:xfrm>
          <a:prstGeom prst="rect">
            <a:avLst/>
          </a:prstGeom>
          <a:noFill/>
          <a:ln w="3175">
            <a:solidFill>
              <a:schemeClr val="tx1">
                <a:lumMod val="50000"/>
                <a:lumOff val="5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ru-RU"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10+ </a:t>
            </a:r>
          </a:p>
          <a:p>
            <a:pPr algn="ctr">
              <a:spcAft>
                <a:spcPts val="0"/>
              </a:spcAft>
            </a:pPr>
            <a:r>
              <a:rPr lang="en-US"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more than</a:t>
            </a:r>
            <a:r>
              <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10 </a:t>
            </a:r>
          </a:p>
          <a:p>
            <a:pPr algn="ctr">
              <a:spcAft>
                <a:spcPts val="0"/>
              </a:spcAft>
            </a:pPr>
            <a:r>
              <a:rPr lang="en-US"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employees</a:t>
            </a: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0" name="Надпись 6">
            <a:extLst>
              <a:ext uri="{FF2B5EF4-FFF2-40B4-BE49-F238E27FC236}">
                <a16:creationId xmlns:a16="http://schemas.microsoft.com/office/drawing/2014/main" id="{95074E58-D5A7-2340-9B74-4971CCA1E602}"/>
              </a:ext>
            </a:extLst>
          </p:cNvPr>
          <p:cNvSpPr txBox="1"/>
          <p:nvPr/>
        </p:nvSpPr>
        <p:spPr>
          <a:xfrm>
            <a:off x="1435253" y="6682020"/>
            <a:ext cx="2073461" cy="1233255"/>
          </a:xfrm>
          <a:prstGeom prst="rect">
            <a:avLst/>
          </a:prstGeom>
          <a:noFill/>
          <a:ln w="3175">
            <a:solidFill>
              <a:schemeClr val="tx1">
                <a:lumMod val="50000"/>
                <a:lumOff val="5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ru-RU"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5</a:t>
            </a:r>
          </a:p>
          <a:p>
            <a:pPr algn="ctr">
              <a:spcAft>
                <a:spcPts val="0"/>
              </a:spcAft>
            </a:pPr>
            <a:r>
              <a:rPr lang="en-US" sz="1400" dirty="0" err="1">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qalified</a:t>
            </a:r>
            <a:endParaRPr lang="en-US"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US"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auditors</a:t>
            </a:r>
            <a:endParaRPr lang="ru-RU"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5" name="Надпись 6">
            <a:extLst>
              <a:ext uri="{FF2B5EF4-FFF2-40B4-BE49-F238E27FC236}">
                <a16:creationId xmlns:a16="http://schemas.microsoft.com/office/drawing/2014/main" id="{13766ED0-1EC1-2D45-BC9F-B89EE066BB10}"/>
              </a:ext>
            </a:extLst>
          </p:cNvPr>
          <p:cNvSpPr txBox="1"/>
          <p:nvPr/>
        </p:nvSpPr>
        <p:spPr>
          <a:xfrm>
            <a:off x="4898215" y="5108360"/>
            <a:ext cx="2073461" cy="1235108"/>
          </a:xfrm>
          <a:prstGeom prst="rect">
            <a:avLst/>
          </a:prstGeom>
          <a:noFill/>
          <a:ln w="3175">
            <a:solidFill>
              <a:schemeClr val="tx1">
                <a:lumMod val="50000"/>
                <a:lumOff val="5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ru-RU"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2</a:t>
            </a:r>
          </a:p>
          <a:p>
            <a:pPr algn="ctr">
              <a:spcAft>
                <a:spcPts val="0"/>
              </a:spcAft>
            </a:pPr>
            <a:r>
              <a:rPr lang="en-US"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employees have</a:t>
            </a:r>
            <a:endParaRPr lang="ru-RU"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ru-RU"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САР, </a:t>
            </a:r>
            <a:r>
              <a:rPr lang="en-US"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CIPA, </a:t>
            </a:r>
            <a:r>
              <a:rPr lang="en-US" sz="1400" dirty="0" err="1">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DipIFR</a:t>
            </a:r>
            <a:endParaRPr lang="en-US"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en-US"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certificates</a:t>
            </a:r>
            <a:r>
              <a:rPr lang="ru-RU"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6" name="Надпись 6">
            <a:extLst>
              <a:ext uri="{FF2B5EF4-FFF2-40B4-BE49-F238E27FC236}">
                <a16:creationId xmlns:a16="http://schemas.microsoft.com/office/drawing/2014/main" id="{25CD4652-FDDB-AB49-A7BF-B90F871A91A8}"/>
              </a:ext>
            </a:extLst>
          </p:cNvPr>
          <p:cNvSpPr txBox="1"/>
          <p:nvPr/>
        </p:nvSpPr>
        <p:spPr>
          <a:xfrm>
            <a:off x="4902353" y="6682020"/>
            <a:ext cx="2073461" cy="1233255"/>
          </a:xfrm>
          <a:prstGeom prst="rect">
            <a:avLst/>
          </a:prstGeom>
          <a:noFill/>
          <a:ln w="3175">
            <a:solidFill>
              <a:schemeClr val="tx1">
                <a:lumMod val="50000"/>
                <a:lumOff val="5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ru-RU"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2</a:t>
            </a:r>
          </a:p>
          <a:p>
            <a:pPr algn="ctr">
              <a:spcAft>
                <a:spcPts val="0"/>
              </a:spcAft>
            </a:pPr>
            <a:r>
              <a:rPr lang="en-US"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holders</a:t>
            </a:r>
            <a:r>
              <a:rPr lang="ru-RU"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r>
              <a:rPr lang="en-US"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of </a:t>
            </a:r>
          </a:p>
          <a:p>
            <a:pPr algn="ctr">
              <a:spcAft>
                <a:spcPts val="0"/>
              </a:spcAft>
            </a:pPr>
            <a:r>
              <a:rPr lang="en-US"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Finance MBA Degree</a:t>
            </a:r>
            <a:endParaRPr lang="ru-RU"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7" name="Надпись 6">
            <a:extLst>
              <a:ext uri="{FF2B5EF4-FFF2-40B4-BE49-F238E27FC236}">
                <a16:creationId xmlns:a16="http://schemas.microsoft.com/office/drawing/2014/main" id="{F2185288-A4AE-374A-AF41-53A4D776AD52}"/>
              </a:ext>
            </a:extLst>
          </p:cNvPr>
          <p:cNvSpPr txBox="1"/>
          <p:nvPr/>
        </p:nvSpPr>
        <p:spPr>
          <a:xfrm>
            <a:off x="8369453" y="5108360"/>
            <a:ext cx="2073461" cy="1235108"/>
          </a:xfrm>
          <a:prstGeom prst="rect">
            <a:avLst/>
          </a:prstGeom>
          <a:noFill/>
          <a:ln w="3175">
            <a:solidFill>
              <a:schemeClr val="tx1">
                <a:lumMod val="50000"/>
                <a:lumOff val="5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ru-RU"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6</a:t>
            </a:r>
          </a:p>
          <a:p>
            <a:pPr algn="ctr">
              <a:spcAft>
                <a:spcPts val="0"/>
              </a:spcAft>
            </a:pPr>
            <a:r>
              <a:rPr lang="en-US"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professional accountants of Kazakhstan</a:t>
            </a: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8" name="Надпись 6">
            <a:extLst>
              <a:ext uri="{FF2B5EF4-FFF2-40B4-BE49-F238E27FC236}">
                <a16:creationId xmlns:a16="http://schemas.microsoft.com/office/drawing/2014/main" id="{BABB147F-9BFE-974B-B969-CEE94DBF5F5C}"/>
              </a:ext>
            </a:extLst>
          </p:cNvPr>
          <p:cNvSpPr txBox="1"/>
          <p:nvPr/>
        </p:nvSpPr>
        <p:spPr>
          <a:xfrm>
            <a:off x="8373591" y="6682020"/>
            <a:ext cx="2073461" cy="1233255"/>
          </a:xfrm>
          <a:prstGeom prst="rect">
            <a:avLst/>
          </a:prstGeom>
          <a:noFill/>
          <a:ln w="3175">
            <a:solidFill>
              <a:schemeClr val="tx1">
                <a:lumMod val="50000"/>
                <a:lumOff val="5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ru-RU"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2 </a:t>
            </a:r>
          </a:p>
          <a:p>
            <a:pPr algn="ctr">
              <a:spcAft>
                <a:spcPts val="0"/>
              </a:spcAft>
            </a:pPr>
            <a:r>
              <a:rPr lang="en-US"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a:t>
            </a:r>
            <a:r>
              <a:rPr lang="en-US"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ax</a:t>
            </a:r>
          </a:p>
          <a:p>
            <a:pPr algn="ctr">
              <a:spcAft>
                <a:spcPts val="0"/>
              </a:spcAft>
            </a:pPr>
            <a:r>
              <a:rPr lang="en-US"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consultants</a:t>
            </a:r>
            <a:endParaRPr lang="ru-RU" sz="14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Прямоугольник 30">
            <a:extLst>
              <a:ext uri="{FF2B5EF4-FFF2-40B4-BE49-F238E27FC236}">
                <a16:creationId xmlns:a16="http://schemas.microsoft.com/office/drawing/2014/main" id="{129BEE2A-9515-294B-8A5C-0F159B727A26}"/>
              </a:ext>
            </a:extLst>
          </p:cNvPr>
          <p:cNvSpPr/>
          <p:nvPr/>
        </p:nvSpPr>
        <p:spPr>
          <a:xfrm>
            <a:off x="681593" y="8937302"/>
            <a:ext cx="11380893" cy="215444"/>
          </a:xfrm>
          <a:prstGeom prst="rect">
            <a:avLst/>
          </a:prstGeom>
        </p:spPr>
        <p:txBody>
          <a:bodyPr wrap="square">
            <a:spAutoFit/>
          </a:bodyPr>
          <a:lstStyle/>
          <a:p>
            <a:pPr algn="ctr"/>
            <a:r>
              <a:rPr lang="en-US" sz="800" dirty="0">
                <a:solidFill>
                  <a:schemeClr val="tx1">
                    <a:lumMod val="65000"/>
                    <a:lumOff val="35000"/>
                  </a:schemeClr>
                </a:solidFill>
                <a:latin typeface="Arial" panose="020B0604020202020204" pitchFamily="34" charset="0"/>
                <a:cs typeface="Arial" panose="020B0604020202020204" pitchFamily="34" charset="0"/>
              </a:rPr>
              <a:t>This document is confidential and intended solely for the use of the intended recipient. The content of this document and any file or attachment transmitted with it cannot be changed without the consent of the author</a:t>
            </a:r>
            <a:r>
              <a:rPr lang="ru-RU" sz="800" dirty="0">
                <a:solidFill>
                  <a:schemeClr val="tx1">
                    <a:lumMod val="65000"/>
                    <a:lumOff val="35000"/>
                  </a:schemeClr>
                </a:solidFill>
                <a:latin typeface="Arial" panose="020B0604020202020204" pitchFamily="34" charset="0"/>
                <a:cs typeface="Arial" panose="020B0604020202020204" pitchFamily="34" charset="0"/>
              </a:rPr>
              <a:t>.</a:t>
            </a:r>
          </a:p>
        </p:txBody>
      </p:sp>
      <p:pic>
        <p:nvPicPr>
          <p:cNvPr id="14" name="Рисунок 13">
            <a:extLst>
              <a:ext uri="{FF2B5EF4-FFF2-40B4-BE49-F238E27FC236}">
                <a16:creationId xmlns:a16="http://schemas.microsoft.com/office/drawing/2014/main" id="{28670E5F-F869-6042-BDE5-0B30BD25CCD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573398" y="400893"/>
            <a:ext cx="634755" cy="457181"/>
          </a:xfrm>
          <a:prstGeom prst="rect">
            <a:avLst/>
          </a:prstGeom>
        </p:spPr>
      </p:pic>
    </p:spTree>
    <p:extLst>
      <p:ext uri="{BB962C8B-B14F-4D97-AF65-F5344CB8AC3E}">
        <p14:creationId xmlns:p14="http://schemas.microsoft.com/office/powerpoint/2010/main" val="113090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5EFFE71B-3DA9-2B42-97A3-7FCF77F1527E}"/>
              </a:ext>
            </a:extLst>
          </p:cNvPr>
          <p:cNvCxnSpPr/>
          <p:nvPr/>
        </p:nvCxnSpPr>
        <p:spPr>
          <a:xfrm>
            <a:off x="681593" y="8937303"/>
            <a:ext cx="1138089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Таблица 4">
            <a:extLst>
              <a:ext uri="{FF2B5EF4-FFF2-40B4-BE49-F238E27FC236}">
                <a16:creationId xmlns:a16="http://schemas.microsoft.com/office/drawing/2014/main" id="{8774767C-50EC-E045-BF99-91A7303B63D3}"/>
              </a:ext>
            </a:extLst>
          </p:cNvPr>
          <p:cNvGraphicFramePr>
            <a:graphicFrameLocks noGrp="1"/>
          </p:cNvGraphicFramePr>
          <p:nvPr>
            <p:extLst>
              <p:ext uri="{D42A27DB-BD31-4B8C-83A1-F6EECF244321}">
                <p14:modId xmlns:p14="http://schemas.microsoft.com/office/powerpoint/2010/main" val="2295321871"/>
              </p:ext>
            </p:extLst>
          </p:nvPr>
        </p:nvGraphicFramePr>
        <p:xfrm>
          <a:off x="730284" y="610667"/>
          <a:ext cx="10166578" cy="247407"/>
        </p:xfrm>
        <a:graphic>
          <a:graphicData uri="http://schemas.openxmlformats.org/drawingml/2006/table">
            <a:tbl>
              <a:tblPr>
                <a:tableStyleId>{5C22544A-7EE6-4342-B048-85BDC9FD1C3A}</a:tableStyleId>
              </a:tblPr>
              <a:tblGrid>
                <a:gridCol w="724942">
                  <a:extLst>
                    <a:ext uri="{9D8B030D-6E8A-4147-A177-3AD203B41FA5}">
                      <a16:colId xmlns:a16="http://schemas.microsoft.com/office/drawing/2014/main" val="3746210434"/>
                    </a:ext>
                  </a:extLst>
                </a:gridCol>
                <a:gridCol w="9441636">
                  <a:extLst>
                    <a:ext uri="{9D8B030D-6E8A-4147-A177-3AD203B41FA5}">
                      <a16:colId xmlns:a16="http://schemas.microsoft.com/office/drawing/2014/main" val="1278441932"/>
                    </a:ext>
                  </a:extLst>
                </a:gridCol>
              </a:tblGrid>
              <a:tr h="247407">
                <a:tc>
                  <a:txBody>
                    <a:bodyPr/>
                    <a:lstStyle/>
                    <a:p>
                      <a:pPr algn="ctr" fontAlgn="ct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5 of</a:t>
                      </a:r>
                      <a:r>
                        <a:rPr lang="ru-RU"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 </a:t>
                      </a: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8</a:t>
                      </a:r>
                      <a:endParaRPr lang="en-US" sz="13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0" marR="0" marT="0" marB="0" anchor="ctr">
                    <a:solidFill>
                      <a:schemeClr val="bg1">
                        <a:lumMod val="75000"/>
                      </a:schemeClr>
                    </a:solidFill>
                  </a:tcPr>
                </a:tc>
                <a:tc>
                  <a:txBody>
                    <a:bodyPr/>
                    <a:lstStyle/>
                    <a:p>
                      <a:pPr algn="ctr" fontAlgn="ct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Main tasks</a:t>
                      </a:r>
                      <a:endParaRPr lang="ru-RU" dirty="0"/>
                    </a:p>
                  </a:txBody>
                  <a:tcPr marL="0" marR="0" marT="0" marB="0" anchor="ctr">
                    <a:solidFill>
                      <a:schemeClr val="bg1">
                        <a:lumMod val="75000"/>
                      </a:schemeClr>
                    </a:solidFill>
                  </a:tcPr>
                </a:tc>
                <a:extLst>
                  <a:ext uri="{0D108BD9-81ED-4DB2-BD59-A6C34878D82A}">
                    <a16:rowId xmlns:a16="http://schemas.microsoft.com/office/drawing/2014/main" val="894925211"/>
                  </a:ext>
                </a:extLst>
              </a:tr>
            </a:tbl>
          </a:graphicData>
        </a:graphic>
      </p:graphicFrame>
      <p:sp>
        <p:nvSpPr>
          <p:cNvPr id="28" name="Content Placeholder 2">
            <a:extLst>
              <a:ext uri="{FF2B5EF4-FFF2-40B4-BE49-F238E27FC236}">
                <a16:creationId xmlns:a16="http://schemas.microsoft.com/office/drawing/2014/main" id="{7A025CE2-7784-B049-8C47-662324151E9A}"/>
              </a:ext>
            </a:extLst>
          </p:cNvPr>
          <p:cNvSpPr txBox="1">
            <a:spLocks/>
          </p:cNvSpPr>
          <p:nvPr/>
        </p:nvSpPr>
        <p:spPr>
          <a:xfrm>
            <a:off x="730284" y="1342038"/>
            <a:ext cx="10166578" cy="5402063"/>
          </a:xfrm>
          <a:prstGeom prst="rect">
            <a:avLst/>
          </a:prstGeom>
        </p:spPr>
        <p:txBody>
          <a:bodyPr vert="horz" lIns="91440" tIns="45720" rIns="91440" bIns="45720" rtlCol="0">
            <a:noAutofit/>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pPr marL="0" lvl="2" algn="just">
              <a:lnSpc>
                <a:spcPct val="100000"/>
              </a:lnSpc>
              <a:spcBef>
                <a:spcPts val="0"/>
              </a:spcBef>
            </a:pPr>
            <a:r>
              <a:rPr lang="en-US" sz="1600" b="1" i="1" dirty="0" err="1">
                <a:solidFill>
                  <a:schemeClr val="tx1">
                    <a:lumMod val="65000"/>
                    <a:lumOff val="35000"/>
                  </a:schemeClr>
                </a:solidFill>
                <a:latin typeface="Arial" panose="020B0604020202020204" pitchFamily="34" charset="0"/>
                <a:cs typeface="Arial" panose="020B0604020202020204" pitchFamily="34" charset="0"/>
              </a:rPr>
              <a:t>QazFinAudit</a:t>
            </a:r>
            <a:r>
              <a:rPr lang="en-US" sz="1600" b="1" i="1" dirty="0">
                <a:solidFill>
                  <a:schemeClr val="tx1">
                    <a:lumMod val="65000"/>
                    <a:lumOff val="35000"/>
                  </a:schemeClr>
                </a:solidFill>
                <a:latin typeface="Arial" panose="020B0604020202020204" pitchFamily="34" charset="0"/>
                <a:cs typeface="Arial" panose="020B0604020202020204" pitchFamily="34" charset="0"/>
              </a:rPr>
              <a:t> provides customers with audit, accounting, tax and advisory services. </a:t>
            </a:r>
          </a:p>
          <a:p>
            <a:pPr marL="0" lvl="2" algn="just">
              <a:lnSpc>
                <a:spcPct val="100000"/>
              </a:lnSpc>
              <a:spcBef>
                <a:spcPts val="0"/>
              </a:spcBef>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lvl="2" algn="just">
              <a:lnSpc>
                <a:spcPct val="100000"/>
              </a:lnSpc>
              <a:spcBef>
                <a:spcPts val="0"/>
              </a:spcBef>
            </a:pPr>
            <a:r>
              <a:rPr lang="en-US" sz="1600" b="1" dirty="0">
                <a:solidFill>
                  <a:schemeClr val="tx1">
                    <a:lumMod val="65000"/>
                    <a:lumOff val="35000"/>
                  </a:schemeClr>
                </a:solidFill>
                <a:latin typeface="Arial" panose="020B0604020202020204" pitchFamily="34" charset="0"/>
                <a:cs typeface="Arial" panose="020B0604020202020204" pitchFamily="34" charset="0"/>
              </a:rPr>
              <a:t>Our vision</a:t>
            </a:r>
            <a:r>
              <a:rPr lang="ru-RU" sz="1600" b="1" dirty="0">
                <a:solidFill>
                  <a:schemeClr val="tx1">
                    <a:lumMod val="65000"/>
                    <a:lumOff val="35000"/>
                  </a:schemeClr>
                </a:solidFill>
                <a:latin typeface="Arial" panose="020B0604020202020204" pitchFamily="34" charset="0"/>
                <a:cs typeface="Arial" panose="020B0604020202020204" pitchFamily="34" charset="0"/>
              </a:rPr>
              <a:t>:</a:t>
            </a:r>
            <a:endParaRPr lang="en-US" sz="1600" b="1" dirty="0">
              <a:solidFill>
                <a:schemeClr val="tx1">
                  <a:lumMod val="65000"/>
                  <a:lumOff val="35000"/>
                </a:schemeClr>
              </a:solidFill>
              <a:latin typeface="Arial" panose="020B0604020202020204" pitchFamily="34" charset="0"/>
              <a:cs typeface="Arial" panose="020B0604020202020204" pitchFamily="34" charset="0"/>
            </a:endParaRPr>
          </a:p>
          <a:p>
            <a:pPr marL="0" lvl="2" algn="just">
              <a:lnSpc>
                <a:spcPct val="100000"/>
              </a:lnSpc>
              <a:spcBef>
                <a:spcPts val="0"/>
              </a:spcBef>
            </a:pPr>
            <a:r>
              <a:rPr lang="en-US" sz="1600" dirty="0">
                <a:solidFill>
                  <a:schemeClr val="tx1">
                    <a:lumMod val="65000"/>
                    <a:lumOff val="35000"/>
                  </a:schemeClr>
                </a:solidFill>
                <a:latin typeface="Arial" panose="020B0604020202020204" pitchFamily="34" charset="0"/>
                <a:cs typeface="Arial" panose="020B0604020202020204" pitchFamily="34" charset="0"/>
              </a:rPr>
              <a:t>Achievement, consolidation, recognition on the national and international markets of the reliability and quality of services provided by "</a:t>
            </a:r>
            <a:r>
              <a:rPr lang="en-US" sz="1600" dirty="0" err="1">
                <a:solidFill>
                  <a:schemeClr val="tx1">
                    <a:lumMod val="65000"/>
                    <a:lumOff val="35000"/>
                  </a:schemeClr>
                </a:solidFill>
                <a:latin typeface="Arial" panose="020B0604020202020204" pitchFamily="34" charset="0"/>
                <a:cs typeface="Arial" panose="020B0604020202020204" pitchFamily="34" charset="0"/>
              </a:rPr>
              <a:t>QazFinAudit</a:t>
            </a:r>
            <a:r>
              <a:rPr lang="en-US" sz="1600" dirty="0">
                <a:solidFill>
                  <a:schemeClr val="tx1">
                    <a:lumMod val="65000"/>
                    <a:lumOff val="35000"/>
                  </a:schemeClr>
                </a:solidFill>
                <a:latin typeface="Arial" panose="020B0604020202020204" pitchFamily="34" charset="0"/>
                <a:cs typeface="Arial" panose="020B0604020202020204" pitchFamily="34" charset="0"/>
              </a:rPr>
              <a:t>" through a steady adherence to a single set of pleasant regulatory standards and criterion values ​​formed by the financial services market. </a:t>
            </a:r>
          </a:p>
          <a:p>
            <a:pPr marL="0" lvl="2" algn="just">
              <a:lnSpc>
                <a:spcPct val="100000"/>
              </a:lnSpc>
              <a:spcBef>
                <a:spcPts val="0"/>
              </a:spcBef>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lvl="2" algn="just">
              <a:lnSpc>
                <a:spcPct val="100000"/>
              </a:lnSpc>
              <a:spcBef>
                <a:spcPts val="0"/>
              </a:spcBef>
            </a:pPr>
            <a:r>
              <a:rPr lang="en-US" sz="1600" b="1" dirty="0">
                <a:solidFill>
                  <a:schemeClr val="tx1">
                    <a:lumMod val="65000"/>
                    <a:lumOff val="35000"/>
                  </a:schemeClr>
                </a:solidFill>
                <a:latin typeface="Arial" panose="020B0604020202020204" pitchFamily="34" charset="0"/>
                <a:cs typeface="Arial" panose="020B0604020202020204" pitchFamily="34" charset="0"/>
              </a:rPr>
              <a:t>Our customers</a:t>
            </a:r>
            <a:r>
              <a:rPr lang="ru-RU" sz="1600" b="1" dirty="0">
                <a:solidFill>
                  <a:schemeClr val="tx1">
                    <a:lumMod val="65000"/>
                    <a:lumOff val="35000"/>
                  </a:schemeClr>
                </a:solidFill>
                <a:latin typeface="Arial" panose="020B0604020202020204" pitchFamily="34" charset="0"/>
                <a:cs typeface="Arial" panose="020B0604020202020204" pitchFamily="34" charset="0"/>
              </a:rPr>
              <a:t>:</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lvl="2" algn="just">
              <a:lnSpc>
                <a:spcPct val="100000"/>
              </a:lnSpc>
              <a:spcBef>
                <a:spcPts val="0"/>
              </a:spcBef>
            </a:pPr>
            <a:r>
              <a:rPr lang="en-US" sz="1600" dirty="0">
                <a:solidFill>
                  <a:schemeClr val="tx1">
                    <a:lumMod val="65000"/>
                    <a:lumOff val="35000"/>
                  </a:schemeClr>
                </a:solidFill>
                <a:latin typeface="Arial" panose="020B0604020202020204" pitchFamily="34" charset="0"/>
                <a:cs typeface="Arial" panose="020B0604020202020204" pitchFamily="34" charset="0"/>
              </a:rPr>
              <a:t>Ensure the consistency, reliability and quality of the requested information flow for analysis, development of recommendations and management decisions to improve its financial stability, within the established time ranges; </a:t>
            </a:r>
          </a:p>
          <a:p>
            <a:pPr marL="0" lvl="2" algn="just">
              <a:lnSpc>
                <a:spcPct val="100000"/>
              </a:lnSpc>
              <a:spcBef>
                <a:spcPts val="0"/>
              </a:spcBef>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lvl="2" algn="just">
              <a:lnSpc>
                <a:spcPct val="100000"/>
              </a:lnSpc>
              <a:spcBef>
                <a:spcPts val="0"/>
              </a:spcBef>
            </a:pPr>
            <a:r>
              <a:rPr lang="en-US" sz="1600" dirty="0">
                <a:solidFill>
                  <a:schemeClr val="tx1">
                    <a:lumMod val="65000"/>
                    <a:lumOff val="35000"/>
                  </a:schemeClr>
                </a:solidFill>
                <a:latin typeface="Arial" panose="020B0604020202020204" pitchFamily="34" charset="0"/>
                <a:cs typeface="Arial" panose="020B0604020202020204" pitchFamily="34" charset="0"/>
              </a:rPr>
              <a:t>Provide real access to the recommendations of </a:t>
            </a:r>
            <a:r>
              <a:rPr lang="en-US" sz="1600" dirty="0" err="1">
                <a:solidFill>
                  <a:schemeClr val="tx1">
                    <a:lumMod val="65000"/>
                    <a:lumOff val="35000"/>
                  </a:schemeClr>
                </a:solidFill>
                <a:latin typeface="Arial" panose="020B0604020202020204" pitchFamily="34" charset="0"/>
                <a:cs typeface="Arial" panose="020B0604020202020204" pitchFamily="34" charset="0"/>
              </a:rPr>
              <a:t>QazFinAudit</a:t>
            </a:r>
            <a:r>
              <a:rPr lang="en-US" sz="1600" dirty="0">
                <a:solidFill>
                  <a:schemeClr val="tx1">
                    <a:lumMod val="65000"/>
                    <a:lumOff val="35000"/>
                  </a:schemeClr>
                </a:solidFill>
                <a:latin typeface="Arial" panose="020B0604020202020204" pitchFamily="34" charset="0"/>
                <a:cs typeface="Arial" panose="020B0604020202020204" pitchFamily="34" charset="0"/>
              </a:rPr>
              <a:t> specialists, regarding the ways and methods of increasing the economic efficiency of the functioning of the customer's entity, to persons making decisions on functionality; </a:t>
            </a:r>
          </a:p>
          <a:p>
            <a:pPr marL="0" lvl="2" algn="just">
              <a:lnSpc>
                <a:spcPct val="100000"/>
              </a:lnSpc>
              <a:spcBef>
                <a:spcPts val="0"/>
              </a:spcBef>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lvl="2" algn="just">
              <a:lnSpc>
                <a:spcPct val="100000"/>
              </a:lnSpc>
              <a:spcBef>
                <a:spcPts val="0"/>
              </a:spcBef>
            </a:pPr>
            <a:r>
              <a:rPr lang="en-US" sz="1600" dirty="0">
                <a:solidFill>
                  <a:schemeClr val="tx1">
                    <a:lumMod val="65000"/>
                    <a:lumOff val="35000"/>
                  </a:schemeClr>
                </a:solidFill>
                <a:latin typeface="Arial" panose="020B0604020202020204" pitchFamily="34" charset="0"/>
                <a:cs typeface="Arial" panose="020B0604020202020204" pitchFamily="34" charset="0"/>
              </a:rPr>
              <a:t>Inform the management of "</a:t>
            </a:r>
            <a:r>
              <a:rPr lang="en-US" sz="1600" dirty="0" err="1">
                <a:solidFill>
                  <a:schemeClr val="tx1">
                    <a:lumMod val="65000"/>
                    <a:lumOff val="35000"/>
                  </a:schemeClr>
                </a:solidFill>
                <a:latin typeface="Arial" panose="020B0604020202020204" pitchFamily="34" charset="0"/>
                <a:cs typeface="Arial" panose="020B0604020202020204" pitchFamily="34" charset="0"/>
              </a:rPr>
              <a:t>QazFinAudit</a:t>
            </a:r>
            <a:r>
              <a:rPr lang="en-US" sz="1600" dirty="0">
                <a:solidFill>
                  <a:schemeClr val="tx1">
                    <a:lumMod val="65000"/>
                    <a:lumOff val="35000"/>
                  </a:schemeClr>
                </a:solidFill>
                <a:latin typeface="Arial" panose="020B0604020202020204" pitchFamily="34" charset="0"/>
                <a:cs typeface="Arial" panose="020B0604020202020204" pitchFamily="34" charset="0"/>
              </a:rPr>
              <a:t>" about the positioning of specialized recommendations for the customer's activities and support of the adopted management decisions through caring, pro-active and partner-led approaches.</a:t>
            </a:r>
          </a:p>
        </p:txBody>
      </p:sp>
      <p:sp>
        <p:nvSpPr>
          <p:cNvPr id="8" name="Прямоугольник 30">
            <a:extLst>
              <a:ext uri="{FF2B5EF4-FFF2-40B4-BE49-F238E27FC236}">
                <a16:creationId xmlns:a16="http://schemas.microsoft.com/office/drawing/2014/main" id="{ED82ACB4-5022-524A-B343-EFD0AC3B6EE7}"/>
              </a:ext>
            </a:extLst>
          </p:cNvPr>
          <p:cNvSpPr/>
          <p:nvPr/>
        </p:nvSpPr>
        <p:spPr>
          <a:xfrm>
            <a:off x="681593" y="8937302"/>
            <a:ext cx="11380893" cy="215444"/>
          </a:xfrm>
          <a:prstGeom prst="rect">
            <a:avLst/>
          </a:prstGeom>
        </p:spPr>
        <p:txBody>
          <a:bodyPr wrap="square">
            <a:spAutoFit/>
          </a:bodyPr>
          <a:lstStyle/>
          <a:p>
            <a:pPr algn="ctr"/>
            <a:r>
              <a:rPr lang="en-US" sz="800" dirty="0">
                <a:solidFill>
                  <a:schemeClr val="tx1">
                    <a:lumMod val="65000"/>
                    <a:lumOff val="35000"/>
                  </a:schemeClr>
                </a:solidFill>
                <a:latin typeface="Arial" panose="020B0604020202020204" pitchFamily="34" charset="0"/>
                <a:cs typeface="Arial" panose="020B0604020202020204" pitchFamily="34" charset="0"/>
              </a:rPr>
              <a:t>This document is confidential and intended solely for the use of the intended recipient. The content of this document and any file or attachment transmitted with it cannot be changed without the consent of the author</a:t>
            </a:r>
            <a:r>
              <a:rPr lang="ru-RU" sz="800" dirty="0">
                <a:solidFill>
                  <a:schemeClr val="tx1">
                    <a:lumMod val="65000"/>
                    <a:lumOff val="35000"/>
                  </a:schemeClr>
                </a:solidFill>
                <a:latin typeface="Arial" panose="020B0604020202020204" pitchFamily="34" charset="0"/>
                <a:cs typeface="Arial" panose="020B0604020202020204" pitchFamily="34" charset="0"/>
              </a:rPr>
              <a:t>.</a:t>
            </a:r>
          </a:p>
        </p:txBody>
      </p:sp>
      <p:pic>
        <p:nvPicPr>
          <p:cNvPr id="7" name="Рисунок 6">
            <a:extLst>
              <a:ext uri="{FF2B5EF4-FFF2-40B4-BE49-F238E27FC236}">
                <a16:creationId xmlns:a16="http://schemas.microsoft.com/office/drawing/2014/main" id="{A8525815-71CB-8F45-AA6E-6EBC6A210B1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573398" y="400893"/>
            <a:ext cx="634755" cy="457181"/>
          </a:xfrm>
          <a:prstGeom prst="rect">
            <a:avLst/>
          </a:prstGeom>
        </p:spPr>
      </p:pic>
    </p:spTree>
    <p:extLst>
      <p:ext uri="{BB962C8B-B14F-4D97-AF65-F5344CB8AC3E}">
        <p14:creationId xmlns:p14="http://schemas.microsoft.com/office/powerpoint/2010/main" val="343789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5EFFE71B-3DA9-2B42-97A3-7FCF77F1527E}"/>
              </a:ext>
            </a:extLst>
          </p:cNvPr>
          <p:cNvCxnSpPr/>
          <p:nvPr/>
        </p:nvCxnSpPr>
        <p:spPr>
          <a:xfrm>
            <a:off x="681593" y="8937303"/>
            <a:ext cx="1138089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Таблица 4">
            <a:extLst>
              <a:ext uri="{FF2B5EF4-FFF2-40B4-BE49-F238E27FC236}">
                <a16:creationId xmlns:a16="http://schemas.microsoft.com/office/drawing/2014/main" id="{8774767C-50EC-E045-BF99-91A7303B63D3}"/>
              </a:ext>
            </a:extLst>
          </p:cNvPr>
          <p:cNvGraphicFramePr>
            <a:graphicFrameLocks noGrp="1"/>
          </p:cNvGraphicFramePr>
          <p:nvPr>
            <p:extLst>
              <p:ext uri="{D42A27DB-BD31-4B8C-83A1-F6EECF244321}">
                <p14:modId xmlns:p14="http://schemas.microsoft.com/office/powerpoint/2010/main" val="4091172709"/>
              </p:ext>
            </p:extLst>
          </p:nvPr>
        </p:nvGraphicFramePr>
        <p:xfrm>
          <a:off x="730284" y="610667"/>
          <a:ext cx="10166578" cy="247407"/>
        </p:xfrm>
        <a:graphic>
          <a:graphicData uri="http://schemas.openxmlformats.org/drawingml/2006/table">
            <a:tbl>
              <a:tblPr>
                <a:tableStyleId>{5C22544A-7EE6-4342-B048-85BDC9FD1C3A}</a:tableStyleId>
              </a:tblPr>
              <a:tblGrid>
                <a:gridCol w="724942">
                  <a:extLst>
                    <a:ext uri="{9D8B030D-6E8A-4147-A177-3AD203B41FA5}">
                      <a16:colId xmlns:a16="http://schemas.microsoft.com/office/drawing/2014/main" val="3746210434"/>
                    </a:ext>
                  </a:extLst>
                </a:gridCol>
                <a:gridCol w="9441636">
                  <a:extLst>
                    <a:ext uri="{9D8B030D-6E8A-4147-A177-3AD203B41FA5}">
                      <a16:colId xmlns:a16="http://schemas.microsoft.com/office/drawing/2014/main" val="1278441932"/>
                    </a:ext>
                  </a:extLst>
                </a:gridCol>
              </a:tblGrid>
              <a:tr h="247407">
                <a:tc>
                  <a:txBody>
                    <a:bodyPr/>
                    <a:lstStyle/>
                    <a:p>
                      <a:pPr algn="ctr" fontAlgn="ct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6 of</a:t>
                      </a:r>
                      <a:r>
                        <a:rPr lang="ru-RU"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 </a:t>
                      </a: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8</a:t>
                      </a:r>
                      <a:endParaRPr lang="en-US" sz="13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0" marR="0" marT="0" marB="0" anchor="ctr">
                    <a:solidFill>
                      <a:schemeClr val="bg1">
                        <a:lumMod val="75000"/>
                      </a:schemeClr>
                    </a:solidFill>
                  </a:tcPr>
                </a:tc>
                <a:tc>
                  <a:txBody>
                    <a:bodyPr/>
                    <a:lstStyle/>
                    <a:p>
                      <a:pPr algn="ctr" fontAlgn="ct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Our opportunities</a:t>
                      </a:r>
                      <a:endParaRPr lang="ru-RU" dirty="0"/>
                    </a:p>
                  </a:txBody>
                  <a:tcPr marL="0" marR="0" marT="0" marB="0" anchor="ctr">
                    <a:solidFill>
                      <a:schemeClr val="bg1">
                        <a:lumMod val="75000"/>
                      </a:schemeClr>
                    </a:solidFill>
                  </a:tcPr>
                </a:tc>
                <a:extLst>
                  <a:ext uri="{0D108BD9-81ED-4DB2-BD59-A6C34878D82A}">
                    <a16:rowId xmlns:a16="http://schemas.microsoft.com/office/drawing/2014/main" val="894925211"/>
                  </a:ext>
                </a:extLst>
              </a:tr>
            </a:tbl>
          </a:graphicData>
        </a:graphic>
      </p:graphicFrame>
      <p:sp>
        <p:nvSpPr>
          <p:cNvPr id="10" name="Надпись 6">
            <a:extLst>
              <a:ext uri="{FF2B5EF4-FFF2-40B4-BE49-F238E27FC236}">
                <a16:creationId xmlns:a16="http://schemas.microsoft.com/office/drawing/2014/main" id="{6200A5FA-C51C-044A-ABC6-F785C069A750}"/>
              </a:ext>
            </a:extLst>
          </p:cNvPr>
          <p:cNvSpPr txBox="1"/>
          <p:nvPr/>
        </p:nvSpPr>
        <p:spPr>
          <a:xfrm>
            <a:off x="4427866" y="1314819"/>
            <a:ext cx="3888346" cy="1989078"/>
          </a:xfrm>
          <a:prstGeom prst="rect">
            <a:avLst/>
          </a:prstGeom>
          <a:solidFill>
            <a:schemeClr val="bg2"/>
          </a:solidFill>
          <a:ln w="3175">
            <a:solidFill>
              <a:schemeClr val="tx1">
                <a:lumMod val="50000"/>
                <a:lumOff val="5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lvl="0" algn="ctr"/>
            <a:r>
              <a:rPr lang="en-US" sz="1800" dirty="0">
                <a:solidFill>
                  <a:schemeClr val="tx1">
                    <a:lumMod val="65000"/>
                    <a:lumOff val="35000"/>
                  </a:schemeClr>
                </a:solidFill>
                <a:latin typeface="Arial" panose="020B0604020202020204" pitchFamily="34" charset="0"/>
                <a:cs typeface="Arial" panose="020B0604020202020204" pitchFamily="34" charset="0"/>
              </a:rPr>
              <a:t>Audit and guarantee:</a:t>
            </a:r>
          </a:p>
          <a:p>
            <a:pPr lvl="0"/>
            <a:r>
              <a:rPr lang="en-US" sz="1400" dirty="0">
                <a:solidFill>
                  <a:schemeClr val="tx1">
                    <a:lumMod val="65000"/>
                    <a:lumOff val="35000"/>
                  </a:schemeClr>
                </a:solidFill>
                <a:latin typeface="Arial" panose="020B0604020202020204" pitchFamily="34" charset="0"/>
                <a:cs typeface="Arial" panose="020B0604020202020204" pitchFamily="34" charset="0"/>
              </a:rPr>
              <a:t>- Audit services;</a:t>
            </a:r>
          </a:p>
          <a:p>
            <a:pPr lvl="0"/>
            <a:r>
              <a:rPr lang="en-US" sz="1400" dirty="0">
                <a:solidFill>
                  <a:schemeClr val="tx1">
                    <a:lumMod val="65000"/>
                    <a:lumOff val="35000"/>
                  </a:schemeClr>
                </a:solidFill>
                <a:latin typeface="Arial" panose="020B0604020202020204" pitchFamily="34" charset="0"/>
                <a:cs typeface="Arial" panose="020B0604020202020204" pitchFamily="34" charset="0"/>
              </a:rPr>
              <a:t>- International Financial Reporting Standards;</a:t>
            </a:r>
          </a:p>
          <a:p>
            <a:pPr lvl="0"/>
            <a:r>
              <a:rPr lang="en-US" sz="1400" dirty="0">
                <a:solidFill>
                  <a:schemeClr val="tx1">
                    <a:lumMod val="65000"/>
                    <a:lumOff val="35000"/>
                  </a:schemeClr>
                </a:solidFill>
                <a:latin typeface="Arial" panose="020B0604020202020204" pitchFamily="34" charset="0"/>
                <a:cs typeface="Arial" panose="020B0604020202020204" pitchFamily="34" charset="0"/>
              </a:rPr>
              <a:t>- Corporate governance and risk advisory services;</a:t>
            </a:r>
          </a:p>
          <a:p>
            <a:pPr lvl="0"/>
            <a:r>
              <a:rPr lang="en-US" sz="1400" dirty="0">
                <a:solidFill>
                  <a:schemeClr val="tx1">
                    <a:lumMod val="65000"/>
                    <a:lumOff val="35000"/>
                  </a:schemeClr>
                </a:solidFill>
                <a:latin typeface="Arial" panose="020B0604020202020204" pitchFamily="34" charset="0"/>
                <a:cs typeface="Arial" panose="020B0604020202020204" pitchFamily="34" charset="0"/>
              </a:rPr>
              <a:t>- Due diligence. </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Надпись 6">
            <a:extLst>
              <a:ext uri="{FF2B5EF4-FFF2-40B4-BE49-F238E27FC236}">
                <a16:creationId xmlns:a16="http://schemas.microsoft.com/office/drawing/2014/main" id="{F49FCAD9-FFF7-1342-B0A5-EAD06453C6BC}"/>
              </a:ext>
            </a:extLst>
          </p:cNvPr>
          <p:cNvSpPr txBox="1"/>
          <p:nvPr/>
        </p:nvSpPr>
        <p:spPr>
          <a:xfrm>
            <a:off x="7768348" y="3742505"/>
            <a:ext cx="3888346" cy="1989078"/>
          </a:xfrm>
          <a:prstGeom prst="rect">
            <a:avLst/>
          </a:prstGeom>
          <a:solidFill>
            <a:schemeClr val="bg2"/>
          </a:solidFill>
          <a:ln w="3175">
            <a:solidFill>
              <a:schemeClr val="tx1">
                <a:lumMod val="50000"/>
                <a:lumOff val="5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lvl="0" algn="ctr"/>
            <a:r>
              <a:rPr lang="en-US" sz="1800" dirty="0">
                <a:solidFill>
                  <a:prstClr val="black">
                    <a:lumMod val="65000"/>
                    <a:lumOff val="35000"/>
                  </a:prstClr>
                </a:solidFill>
                <a:latin typeface="Arial" panose="020B0604020202020204" pitchFamily="34" charset="0"/>
                <a:cs typeface="Arial" panose="020B0604020202020204" pitchFamily="34" charset="0"/>
              </a:rPr>
              <a:t>Entity taxation: </a:t>
            </a:r>
          </a:p>
          <a:p>
            <a:pPr lvl="0"/>
            <a:r>
              <a:rPr lang="en-US" sz="1400" dirty="0">
                <a:solidFill>
                  <a:prstClr val="black">
                    <a:lumMod val="65000"/>
                    <a:lumOff val="35000"/>
                  </a:prstClr>
                </a:solidFill>
                <a:latin typeface="Arial" panose="020B0604020202020204" pitchFamily="34" charset="0"/>
                <a:cs typeface="Arial" panose="020B0604020202020204" pitchFamily="34" charset="0"/>
              </a:rPr>
              <a:t>- Transfer pricing;</a:t>
            </a:r>
          </a:p>
          <a:p>
            <a:pPr lvl="0"/>
            <a:r>
              <a:rPr lang="en-US" sz="1400" dirty="0">
                <a:solidFill>
                  <a:prstClr val="black">
                    <a:lumMod val="65000"/>
                    <a:lumOff val="35000"/>
                  </a:prstClr>
                </a:solidFill>
                <a:latin typeface="Arial" panose="020B0604020202020204" pitchFamily="34" charset="0"/>
                <a:cs typeface="Arial" panose="020B0604020202020204" pitchFamily="34" charset="0"/>
              </a:rPr>
              <a:t>- Corporate transactions;</a:t>
            </a:r>
            <a:endParaRPr lang="ru-RU" sz="1400" dirty="0">
              <a:solidFill>
                <a:prstClr val="black">
                  <a:lumMod val="65000"/>
                  <a:lumOff val="35000"/>
                </a:prstClr>
              </a:solidFill>
              <a:latin typeface="Arial" panose="020B0604020202020204" pitchFamily="34" charset="0"/>
              <a:cs typeface="Arial" panose="020B0604020202020204" pitchFamily="34" charset="0"/>
            </a:endParaRPr>
          </a:p>
          <a:p>
            <a:pPr lvl="0"/>
            <a:r>
              <a:rPr lang="en-US" sz="1400" dirty="0">
                <a:solidFill>
                  <a:prstClr val="black">
                    <a:lumMod val="65000"/>
                    <a:lumOff val="35000"/>
                  </a:prstClr>
                </a:solidFill>
                <a:latin typeface="Arial" panose="020B0604020202020204" pitchFamily="34" charset="0"/>
                <a:cs typeface="Arial" panose="020B0604020202020204" pitchFamily="34" charset="0"/>
              </a:rPr>
              <a:t>- Remuneration planning;</a:t>
            </a:r>
            <a:endParaRPr lang="ru-RU" sz="1400" dirty="0">
              <a:solidFill>
                <a:prstClr val="black">
                  <a:lumMod val="65000"/>
                  <a:lumOff val="35000"/>
                </a:prstClr>
              </a:solidFill>
              <a:latin typeface="Arial" panose="020B0604020202020204" pitchFamily="34" charset="0"/>
              <a:cs typeface="Arial" panose="020B0604020202020204" pitchFamily="34" charset="0"/>
            </a:endParaRPr>
          </a:p>
          <a:p>
            <a:pPr lvl="0"/>
            <a:r>
              <a:rPr lang="en-US" sz="1400" dirty="0">
                <a:solidFill>
                  <a:prstClr val="black">
                    <a:lumMod val="65000"/>
                    <a:lumOff val="35000"/>
                  </a:prstClr>
                </a:solidFill>
                <a:latin typeface="Arial" panose="020B0604020202020204" pitchFamily="34" charset="0"/>
                <a:cs typeface="Arial" panose="020B0604020202020204" pitchFamily="34" charset="0"/>
              </a:rPr>
              <a:t>- </a:t>
            </a:r>
            <a:r>
              <a:rPr lang="en-US" sz="1400">
                <a:solidFill>
                  <a:prstClr val="black">
                    <a:lumMod val="65000"/>
                    <a:lumOff val="35000"/>
                  </a:prstClr>
                </a:solidFill>
                <a:latin typeface="Arial" panose="020B0604020202020204" pitchFamily="34" charset="0"/>
                <a:cs typeface="Arial" panose="020B0604020202020204" pitchFamily="34" charset="0"/>
              </a:rPr>
              <a:t>Indirect taxes.</a:t>
            </a:r>
            <a:endParaRPr lang="ru-RU" sz="1400" dirty="0">
              <a:solidFill>
                <a:prstClr val="black">
                  <a:lumMod val="65000"/>
                  <a:lumOff val="35000"/>
                </a:prstClr>
              </a:solidFill>
              <a:latin typeface="Arial" panose="020B0604020202020204" pitchFamily="34" charset="0"/>
              <a:cs typeface="Arial" panose="020B0604020202020204" pitchFamily="34" charset="0"/>
            </a:endParaRPr>
          </a:p>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2" name="Надпись 6">
            <a:extLst>
              <a:ext uri="{FF2B5EF4-FFF2-40B4-BE49-F238E27FC236}">
                <a16:creationId xmlns:a16="http://schemas.microsoft.com/office/drawing/2014/main" id="{8BAD7045-69D9-7C4D-9DAB-6DD99D77F1AD}"/>
              </a:ext>
            </a:extLst>
          </p:cNvPr>
          <p:cNvSpPr txBox="1"/>
          <p:nvPr/>
        </p:nvSpPr>
        <p:spPr>
          <a:xfrm>
            <a:off x="1062748" y="3742505"/>
            <a:ext cx="3888346" cy="1989078"/>
          </a:xfrm>
          <a:prstGeom prst="rect">
            <a:avLst/>
          </a:prstGeom>
          <a:solidFill>
            <a:schemeClr val="bg2"/>
          </a:solidFill>
          <a:ln w="3175">
            <a:solidFill>
              <a:schemeClr val="tx1">
                <a:lumMod val="50000"/>
                <a:lumOff val="5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lvl="0" algn="ctr"/>
            <a:r>
              <a:rPr lang="en-US" sz="1800" dirty="0">
                <a:solidFill>
                  <a:prstClr val="black">
                    <a:lumMod val="65000"/>
                    <a:lumOff val="35000"/>
                  </a:prstClr>
                </a:solidFill>
                <a:latin typeface="Arial" panose="020B0604020202020204" pitchFamily="34" charset="0"/>
                <a:cs typeface="Arial" panose="020B0604020202020204" pitchFamily="34" charset="0"/>
              </a:rPr>
              <a:t>Special consultancy services:</a:t>
            </a:r>
          </a:p>
          <a:p>
            <a:pPr lvl="0"/>
            <a:r>
              <a:rPr lang="en-US" sz="1400" dirty="0">
                <a:solidFill>
                  <a:prstClr val="black">
                    <a:lumMod val="65000"/>
                    <a:lumOff val="35000"/>
                  </a:prstClr>
                </a:solidFill>
                <a:latin typeface="Arial" panose="020B0604020202020204" pitchFamily="34" charset="0"/>
                <a:cs typeface="Arial" panose="020B0604020202020204" pitchFamily="34" charset="0"/>
              </a:rPr>
              <a:t>- Corporate finance;</a:t>
            </a:r>
          </a:p>
          <a:p>
            <a:pPr lvl="0"/>
            <a:r>
              <a:rPr lang="en-US" sz="1400" dirty="0">
                <a:solidFill>
                  <a:prstClr val="black">
                    <a:lumMod val="65000"/>
                    <a:lumOff val="35000"/>
                  </a:prstClr>
                </a:solidFill>
                <a:latin typeface="Arial" panose="020B0604020202020204" pitchFamily="34" charset="0"/>
                <a:cs typeface="Arial" panose="020B0604020202020204" pitchFamily="34" charset="0"/>
              </a:rPr>
              <a:t>- Corporate recovery;</a:t>
            </a:r>
          </a:p>
          <a:p>
            <a:pPr lvl="0"/>
            <a:r>
              <a:rPr lang="en-US" sz="1400" dirty="0">
                <a:solidFill>
                  <a:prstClr val="black">
                    <a:lumMod val="65000"/>
                    <a:lumOff val="35000"/>
                  </a:prstClr>
                </a:solidFill>
                <a:latin typeface="Arial" panose="020B0604020202020204" pitchFamily="34" charset="0"/>
                <a:cs typeface="Arial" panose="020B0604020202020204" pitchFamily="34" charset="0"/>
              </a:rPr>
              <a:t>- Employee benefits and services for employers.</a:t>
            </a:r>
            <a:endParaRPr lang="ru-RU" sz="1400" dirty="0">
              <a:solidFill>
                <a:prstClr val="black">
                  <a:lumMod val="65000"/>
                  <a:lumOff val="35000"/>
                </a:prstClr>
              </a:solidFill>
              <a:latin typeface="Arial" panose="020B0604020202020204" pitchFamily="34" charset="0"/>
              <a:cs typeface="Arial" panose="020B0604020202020204" pitchFamily="34" charset="0"/>
            </a:endParaRPr>
          </a:p>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Надпись 6">
            <a:extLst>
              <a:ext uri="{FF2B5EF4-FFF2-40B4-BE49-F238E27FC236}">
                <a16:creationId xmlns:a16="http://schemas.microsoft.com/office/drawing/2014/main" id="{8382ADA1-033B-C94E-94F9-435561AD0E43}"/>
              </a:ext>
            </a:extLst>
          </p:cNvPr>
          <p:cNvSpPr txBox="1"/>
          <p:nvPr/>
        </p:nvSpPr>
        <p:spPr>
          <a:xfrm>
            <a:off x="1496602" y="6331355"/>
            <a:ext cx="3888346" cy="1989078"/>
          </a:xfrm>
          <a:prstGeom prst="rect">
            <a:avLst/>
          </a:prstGeom>
          <a:solidFill>
            <a:schemeClr val="bg2"/>
          </a:solidFill>
          <a:ln w="3175">
            <a:solidFill>
              <a:schemeClr val="tx1">
                <a:lumMod val="50000"/>
                <a:lumOff val="5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lvl="0" algn="ctr"/>
            <a:r>
              <a:rPr lang="en-US" sz="1800" dirty="0">
                <a:solidFill>
                  <a:prstClr val="black">
                    <a:lumMod val="65000"/>
                    <a:lumOff val="35000"/>
                  </a:prstClr>
                </a:solidFill>
                <a:latin typeface="Arial" panose="020B0604020202020204" pitchFamily="34" charset="0"/>
                <a:cs typeface="Arial" panose="020B0604020202020204" pitchFamily="34" charset="0"/>
              </a:rPr>
              <a:t>Global Mobile Tax services:</a:t>
            </a:r>
          </a:p>
          <a:p>
            <a:pPr lvl="0"/>
            <a:r>
              <a:rPr lang="en-US" sz="1400" dirty="0">
                <a:solidFill>
                  <a:prstClr val="black">
                    <a:lumMod val="65000"/>
                    <a:lumOff val="35000"/>
                  </a:prstClr>
                </a:solidFill>
                <a:latin typeface="Arial" panose="020B0604020202020204" pitchFamily="34" charset="0"/>
                <a:cs typeface="Arial" panose="020B0604020202020204" pitchFamily="34" charset="0"/>
              </a:rPr>
              <a:t>- Tax policy;</a:t>
            </a:r>
            <a:r>
              <a:rPr lang="ru-RU" sz="1400" dirty="0">
                <a:solidFill>
                  <a:prstClr val="black">
                    <a:lumMod val="65000"/>
                    <a:lumOff val="35000"/>
                  </a:prstClr>
                </a:solidFill>
                <a:latin typeface="Arial" panose="020B0604020202020204" pitchFamily="34" charset="0"/>
                <a:cs typeface="Arial" panose="020B0604020202020204" pitchFamily="34" charset="0"/>
              </a:rPr>
              <a:t> </a:t>
            </a:r>
            <a:endParaRPr lang="en-US" sz="1400" dirty="0">
              <a:solidFill>
                <a:prstClr val="black">
                  <a:lumMod val="65000"/>
                  <a:lumOff val="35000"/>
                </a:prstClr>
              </a:solidFill>
              <a:latin typeface="Arial" panose="020B0604020202020204" pitchFamily="34" charset="0"/>
              <a:cs typeface="Arial" panose="020B0604020202020204" pitchFamily="34" charset="0"/>
            </a:endParaRPr>
          </a:p>
          <a:p>
            <a:pPr lvl="0"/>
            <a:r>
              <a:rPr lang="en-US" sz="1400" dirty="0">
                <a:solidFill>
                  <a:prstClr val="black">
                    <a:lumMod val="65000"/>
                    <a:lumOff val="35000"/>
                  </a:prstClr>
                </a:solidFill>
                <a:latin typeface="Arial" panose="020B0604020202020204" pitchFamily="34" charset="0"/>
                <a:cs typeface="Arial" panose="020B0604020202020204" pitchFamily="34" charset="0"/>
              </a:rPr>
              <a:t>- Tax treaties understanding;</a:t>
            </a:r>
            <a:r>
              <a:rPr lang="ru-RU" sz="1400" dirty="0">
                <a:solidFill>
                  <a:prstClr val="black">
                    <a:lumMod val="65000"/>
                    <a:lumOff val="35000"/>
                  </a:prstClr>
                </a:solidFill>
                <a:latin typeface="Arial" panose="020B0604020202020204" pitchFamily="34" charset="0"/>
                <a:cs typeface="Arial" panose="020B0604020202020204" pitchFamily="34" charset="0"/>
              </a:rPr>
              <a:t> </a:t>
            </a:r>
            <a:endParaRPr lang="en-US" sz="1400" dirty="0">
              <a:solidFill>
                <a:prstClr val="black">
                  <a:lumMod val="65000"/>
                  <a:lumOff val="35000"/>
                </a:prstClr>
              </a:solidFill>
              <a:latin typeface="Arial" panose="020B0604020202020204" pitchFamily="34" charset="0"/>
              <a:cs typeface="Arial" panose="020B0604020202020204" pitchFamily="34" charset="0"/>
            </a:endParaRPr>
          </a:p>
          <a:p>
            <a:pPr lvl="0"/>
            <a:r>
              <a:rPr lang="en-US" sz="1400" dirty="0">
                <a:solidFill>
                  <a:prstClr val="black">
                    <a:lumMod val="65000"/>
                    <a:lumOff val="35000"/>
                  </a:prstClr>
                </a:solidFill>
                <a:latin typeface="Arial" panose="020B0604020202020204" pitchFamily="34" charset="0"/>
                <a:cs typeface="Arial" panose="020B0604020202020204" pitchFamily="34" charset="0"/>
              </a:rPr>
              <a:t>- Tax compliance.</a:t>
            </a:r>
            <a:r>
              <a:rPr lang="ru-RU" sz="1400" dirty="0">
                <a:solidFill>
                  <a:prstClr val="black">
                    <a:lumMod val="65000"/>
                    <a:lumOff val="35000"/>
                  </a:prstClr>
                </a:solidFill>
                <a:latin typeface="Arial" panose="020B0604020202020204" pitchFamily="34" charset="0"/>
                <a:cs typeface="Arial" panose="020B0604020202020204" pitchFamily="34" charset="0"/>
              </a:rPr>
              <a:t> </a:t>
            </a:r>
          </a:p>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Надпись 6">
            <a:extLst>
              <a:ext uri="{FF2B5EF4-FFF2-40B4-BE49-F238E27FC236}">
                <a16:creationId xmlns:a16="http://schemas.microsoft.com/office/drawing/2014/main" id="{FDB9E7DE-0F7E-E640-9252-1DD569950098}"/>
              </a:ext>
            </a:extLst>
          </p:cNvPr>
          <p:cNvSpPr txBox="1"/>
          <p:nvPr/>
        </p:nvSpPr>
        <p:spPr>
          <a:xfrm>
            <a:off x="7394279" y="6331355"/>
            <a:ext cx="3888346" cy="1989078"/>
          </a:xfrm>
          <a:prstGeom prst="rect">
            <a:avLst/>
          </a:prstGeom>
          <a:solidFill>
            <a:schemeClr val="bg2"/>
          </a:solidFill>
          <a:ln w="3175">
            <a:solidFill>
              <a:schemeClr val="tx1">
                <a:lumMod val="50000"/>
                <a:lumOff val="50000"/>
              </a:schemeClr>
            </a:solidFill>
          </a:ln>
          <a:effectLst/>
          <a:extLst>
            <a:ext uri="{C572A759-6A51-4108-AA02-DFA0A04FC94B}">
              <ma14:wrappingTextBox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endParaRPr lang="en-US" sz="1400" dirty="0">
              <a:solidFill>
                <a:schemeClr val="tx1">
                  <a:lumMod val="65000"/>
                  <a:lumOff val="35000"/>
                </a:schemeClr>
              </a:solidFill>
              <a:latin typeface="Arial" panose="020B0604020202020204" pitchFamily="34" charset="0"/>
              <a:cs typeface="Arial" panose="020B0604020202020204" pitchFamily="34" charset="0"/>
            </a:endParaRPr>
          </a:p>
          <a:p>
            <a:pPr lvl="0" algn="ctr"/>
            <a:r>
              <a:rPr lang="en-US" sz="1800" dirty="0">
                <a:solidFill>
                  <a:prstClr val="black">
                    <a:lumMod val="65000"/>
                    <a:lumOff val="35000"/>
                  </a:prstClr>
                </a:solidFill>
                <a:latin typeface="Arial" panose="020B0604020202020204" pitchFamily="34" charset="0"/>
                <a:cs typeface="Arial" panose="020B0604020202020204" pitchFamily="34" charset="0"/>
              </a:rPr>
              <a:t>Personal tax and management: </a:t>
            </a:r>
          </a:p>
          <a:p>
            <a:pPr lvl="0"/>
            <a:r>
              <a:rPr lang="en-US" sz="1400" dirty="0">
                <a:solidFill>
                  <a:prstClr val="black">
                    <a:lumMod val="65000"/>
                    <a:lumOff val="35000"/>
                  </a:prstClr>
                </a:solidFill>
                <a:latin typeface="Arial" panose="020B0604020202020204" pitchFamily="34" charset="0"/>
                <a:cs typeface="Arial" panose="020B0604020202020204" pitchFamily="34" charset="0"/>
              </a:rPr>
              <a:t>- Cash and debt management;</a:t>
            </a:r>
            <a:endParaRPr lang="ru-RU" sz="1400" dirty="0">
              <a:solidFill>
                <a:prstClr val="black">
                  <a:lumMod val="65000"/>
                  <a:lumOff val="35000"/>
                </a:prstClr>
              </a:solidFill>
              <a:latin typeface="Arial" panose="020B0604020202020204" pitchFamily="34" charset="0"/>
              <a:cs typeface="Arial" panose="020B0604020202020204" pitchFamily="34" charset="0"/>
            </a:endParaRPr>
          </a:p>
          <a:p>
            <a:pPr lvl="0"/>
            <a:r>
              <a:rPr lang="en-US" sz="1400" dirty="0">
                <a:solidFill>
                  <a:prstClr val="black">
                    <a:lumMod val="65000"/>
                    <a:lumOff val="35000"/>
                  </a:prstClr>
                </a:solidFill>
                <a:latin typeface="Arial" panose="020B0604020202020204" pitchFamily="34" charset="0"/>
                <a:cs typeface="Arial" panose="020B0604020202020204" pitchFamily="34" charset="0"/>
              </a:rPr>
              <a:t>- Determining the benefits of tax planning;</a:t>
            </a:r>
            <a:endParaRPr lang="ru-RU" sz="1400" dirty="0">
              <a:solidFill>
                <a:prstClr val="black">
                  <a:lumMod val="65000"/>
                  <a:lumOff val="35000"/>
                </a:prstClr>
              </a:solidFill>
              <a:latin typeface="Arial" panose="020B0604020202020204" pitchFamily="34" charset="0"/>
              <a:cs typeface="Arial" panose="020B0604020202020204" pitchFamily="34" charset="0"/>
            </a:endParaRPr>
          </a:p>
          <a:p>
            <a:pPr lvl="0"/>
            <a:r>
              <a:rPr lang="en-US" sz="1400" dirty="0">
                <a:solidFill>
                  <a:prstClr val="black">
                    <a:lumMod val="65000"/>
                    <a:lumOff val="35000"/>
                  </a:prstClr>
                </a:solidFill>
                <a:latin typeface="Arial" panose="020B0604020202020204" pitchFamily="34" charset="0"/>
                <a:cs typeface="Arial" panose="020B0604020202020204" pitchFamily="34" charset="0"/>
              </a:rPr>
              <a:t>- Improving the investment portfolio.</a:t>
            </a:r>
            <a:endParaRPr lang="ru-RU" sz="1400" dirty="0">
              <a:solidFill>
                <a:prstClr val="black">
                  <a:lumMod val="65000"/>
                  <a:lumOff val="35000"/>
                </a:prstClr>
              </a:solidFill>
              <a:latin typeface="Arial" panose="020B0604020202020204" pitchFamily="34" charset="0"/>
              <a:cs typeface="Arial" panose="020B0604020202020204" pitchFamily="34" charset="0"/>
            </a:endParaRPr>
          </a:p>
          <a:p>
            <a:pPr algn="ctr">
              <a:spcAft>
                <a:spcPts val="0"/>
              </a:spcAft>
            </a:pPr>
            <a:endParaRPr lang="ru-RU" sz="14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3" name="Соединительная линия уступом 2">
            <a:extLst>
              <a:ext uri="{FF2B5EF4-FFF2-40B4-BE49-F238E27FC236}">
                <a16:creationId xmlns:a16="http://schemas.microsoft.com/office/drawing/2014/main" id="{EECDCA71-A22E-FE4B-BC9B-01CA79E431ED}"/>
              </a:ext>
            </a:extLst>
          </p:cNvPr>
          <p:cNvCxnSpPr>
            <a:stCxn id="10" idx="3"/>
            <a:endCxn id="11" idx="0"/>
          </p:cNvCxnSpPr>
          <p:nvPr/>
        </p:nvCxnSpPr>
        <p:spPr>
          <a:xfrm>
            <a:off x="8316212" y="2309358"/>
            <a:ext cx="1396309" cy="1433147"/>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Соединительная линия уступом 8">
            <a:extLst>
              <a:ext uri="{FF2B5EF4-FFF2-40B4-BE49-F238E27FC236}">
                <a16:creationId xmlns:a16="http://schemas.microsoft.com/office/drawing/2014/main" id="{295D6419-BC5B-2242-A884-79AA0EFCAD56}"/>
              </a:ext>
            </a:extLst>
          </p:cNvPr>
          <p:cNvCxnSpPr>
            <a:stCxn id="10" idx="1"/>
            <a:endCxn id="12" idx="0"/>
          </p:cNvCxnSpPr>
          <p:nvPr/>
        </p:nvCxnSpPr>
        <p:spPr>
          <a:xfrm rot="10800000" flipV="1">
            <a:off x="3006922" y="2309357"/>
            <a:ext cx="1420945" cy="1433147"/>
          </a:xfrm>
          <a:prstGeom prst="bentConnector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367805B3-3CBD-8448-8E29-0EC6F05A68E6}"/>
              </a:ext>
            </a:extLst>
          </p:cNvPr>
          <p:cNvCxnSpPr>
            <a:stCxn id="12" idx="2"/>
          </p:cNvCxnSpPr>
          <p:nvPr/>
        </p:nvCxnSpPr>
        <p:spPr>
          <a:xfrm>
            <a:off x="3006921" y="5731583"/>
            <a:ext cx="7212" cy="5997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D80B440E-5BC5-C147-AC6B-396732BFE85B}"/>
              </a:ext>
            </a:extLst>
          </p:cNvPr>
          <p:cNvCxnSpPr>
            <a:stCxn id="11" idx="2"/>
          </p:cNvCxnSpPr>
          <p:nvPr/>
        </p:nvCxnSpPr>
        <p:spPr>
          <a:xfrm>
            <a:off x="9712521" y="5731583"/>
            <a:ext cx="0" cy="5997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0C5FFFF4-A08C-DD41-A90C-AE6287192D46}"/>
              </a:ext>
            </a:extLst>
          </p:cNvPr>
          <p:cNvCxnSpPr>
            <a:stCxn id="13" idx="3"/>
            <a:endCxn id="14" idx="1"/>
          </p:cNvCxnSpPr>
          <p:nvPr/>
        </p:nvCxnSpPr>
        <p:spPr>
          <a:xfrm>
            <a:off x="5384948" y="7325894"/>
            <a:ext cx="200933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Прямоугольник 30">
            <a:extLst>
              <a:ext uri="{FF2B5EF4-FFF2-40B4-BE49-F238E27FC236}">
                <a16:creationId xmlns:a16="http://schemas.microsoft.com/office/drawing/2014/main" id="{93226F13-CA34-8A4B-A0A0-9299D157D4EE}"/>
              </a:ext>
            </a:extLst>
          </p:cNvPr>
          <p:cNvSpPr/>
          <p:nvPr/>
        </p:nvSpPr>
        <p:spPr>
          <a:xfrm>
            <a:off x="681593" y="8937302"/>
            <a:ext cx="11380893" cy="215444"/>
          </a:xfrm>
          <a:prstGeom prst="rect">
            <a:avLst/>
          </a:prstGeom>
        </p:spPr>
        <p:txBody>
          <a:bodyPr wrap="square">
            <a:spAutoFit/>
          </a:bodyPr>
          <a:lstStyle/>
          <a:p>
            <a:pPr algn="ctr"/>
            <a:r>
              <a:rPr lang="en-US" sz="800" dirty="0">
                <a:solidFill>
                  <a:schemeClr val="tx1">
                    <a:lumMod val="65000"/>
                    <a:lumOff val="35000"/>
                  </a:schemeClr>
                </a:solidFill>
                <a:latin typeface="Arial" panose="020B0604020202020204" pitchFamily="34" charset="0"/>
                <a:cs typeface="Arial" panose="020B0604020202020204" pitchFamily="34" charset="0"/>
              </a:rPr>
              <a:t>This document is confidential and intended solely for the use of the intended recipient. The content of this document and any file or attachment transmitted with it cannot be changed without the consent of the author</a:t>
            </a:r>
            <a:r>
              <a:rPr lang="ru-RU" sz="800" dirty="0">
                <a:solidFill>
                  <a:schemeClr val="tx1">
                    <a:lumMod val="65000"/>
                    <a:lumOff val="35000"/>
                  </a:schemeClr>
                </a:solidFill>
                <a:latin typeface="Arial" panose="020B0604020202020204" pitchFamily="34" charset="0"/>
                <a:cs typeface="Arial" panose="020B0604020202020204" pitchFamily="34" charset="0"/>
              </a:rPr>
              <a:t>.</a:t>
            </a:r>
          </a:p>
        </p:txBody>
      </p:sp>
      <p:pic>
        <p:nvPicPr>
          <p:cNvPr id="19" name="Рисунок 18">
            <a:extLst>
              <a:ext uri="{FF2B5EF4-FFF2-40B4-BE49-F238E27FC236}">
                <a16:creationId xmlns:a16="http://schemas.microsoft.com/office/drawing/2014/main" id="{1400DB9F-368F-F046-A1ED-00BB29FA3F5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573398" y="400893"/>
            <a:ext cx="634755" cy="457181"/>
          </a:xfrm>
          <a:prstGeom prst="rect">
            <a:avLst/>
          </a:prstGeom>
        </p:spPr>
      </p:pic>
    </p:spTree>
    <p:extLst>
      <p:ext uri="{BB962C8B-B14F-4D97-AF65-F5344CB8AC3E}">
        <p14:creationId xmlns:p14="http://schemas.microsoft.com/office/powerpoint/2010/main" val="262547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5EFFE71B-3DA9-2B42-97A3-7FCF77F1527E}"/>
              </a:ext>
            </a:extLst>
          </p:cNvPr>
          <p:cNvCxnSpPr/>
          <p:nvPr/>
        </p:nvCxnSpPr>
        <p:spPr>
          <a:xfrm>
            <a:off x="681593" y="8937303"/>
            <a:ext cx="1138089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Таблица 4">
            <a:extLst>
              <a:ext uri="{FF2B5EF4-FFF2-40B4-BE49-F238E27FC236}">
                <a16:creationId xmlns:a16="http://schemas.microsoft.com/office/drawing/2014/main" id="{8774767C-50EC-E045-BF99-91A7303B63D3}"/>
              </a:ext>
            </a:extLst>
          </p:cNvPr>
          <p:cNvGraphicFramePr>
            <a:graphicFrameLocks noGrp="1"/>
          </p:cNvGraphicFramePr>
          <p:nvPr>
            <p:extLst>
              <p:ext uri="{D42A27DB-BD31-4B8C-83A1-F6EECF244321}">
                <p14:modId xmlns:p14="http://schemas.microsoft.com/office/powerpoint/2010/main" val="278856436"/>
              </p:ext>
            </p:extLst>
          </p:nvPr>
        </p:nvGraphicFramePr>
        <p:xfrm>
          <a:off x="730284" y="610667"/>
          <a:ext cx="10166578" cy="247407"/>
        </p:xfrm>
        <a:graphic>
          <a:graphicData uri="http://schemas.openxmlformats.org/drawingml/2006/table">
            <a:tbl>
              <a:tblPr>
                <a:tableStyleId>{5C22544A-7EE6-4342-B048-85BDC9FD1C3A}</a:tableStyleId>
              </a:tblPr>
              <a:tblGrid>
                <a:gridCol w="724942">
                  <a:extLst>
                    <a:ext uri="{9D8B030D-6E8A-4147-A177-3AD203B41FA5}">
                      <a16:colId xmlns:a16="http://schemas.microsoft.com/office/drawing/2014/main" val="3746210434"/>
                    </a:ext>
                  </a:extLst>
                </a:gridCol>
                <a:gridCol w="9441636">
                  <a:extLst>
                    <a:ext uri="{9D8B030D-6E8A-4147-A177-3AD203B41FA5}">
                      <a16:colId xmlns:a16="http://schemas.microsoft.com/office/drawing/2014/main" val="1278441932"/>
                    </a:ext>
                  </a:extLst>
                </a:gridCol>
              </a:tblGrid>
              <a:tr h="247407">
                <a:tc>
                  <a:txBody>
                    <a:bodyPr/>
                    <a:lstStyle/>
                    <a:p>
                      <a:pPr algn="ctr" fontAlgn="ct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7 of</a:t>
                      </a:r>
                      <a:r>
                        <a:rPr lang="ru-RU"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 </a:t>
                      </a: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8</a:t>
                      </a:r>
                      <a:endParaRPr lang="en-US" sz="13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0" marR="0" marT="0" marB="0" anchor="ctr">
                    <a:solidFill>
                      <a:schemeClr val="bg1">
                        <a:lumMod val="75000"/>
                      </a:schemeClr>
                    </a:solidFill>
                  </a:tcPr>
                </a:tc>
                <a:tc>
                  <a:txBody>
                    <a:bodyPr/>
                    <a:lstStyle/>
                    <a:p>
                      <a:pPr algn="ctr" fontAlgn="ctr"/>
                      <a:r>
                        <a:rPr lang="en-US" sz="1300" b="1" u="none" strike="noStrike" dirty="0">
                          <a:solidFill>
                            <a:schemeClr val="tx1">
                              <a:lumMod val="65000"/>
                              <a:lumOff val="35000"/>
                            </a:schemeClr>
                          </a:solidFill>
                          <a:effectLst/>
                          <a:latin typeface="Arial" panose="020B0604020202020204" pitchFamily="34" charset="0"/>
                          <a:cs typeface="Arial" panose="020B0604020202020204" pitchFamily="34" charset="0"/>
                        </a:rPr>
                        <a:t>Our customers</a:t>
                      </a:r>
                      <a:endParaRPr lang="ru-RU" dirty="0"/>
                    </a:p>
                  </a:txBody>
                  <a:tcPr marL="0" marR="0" marT="0" marB="0" anchor="ctr">
                    <a:solidFill>
                      <a:schemeClr val="bg1">
                        <a:lumMod val="75000"/>
                      </a:schemeClr>
                    </a:solidFill>
                  </a:tcPr>
                </a:tc>
                <a:extLst>
                  <a:ext uri="{0D108BD9-81ED-4DB2-BD59-A6C34878D82A}">
                    <a16:rowId xmlns:a16="http://schemas.microsoft.com/office/drawing/2014/main" val="894925211"/>
                  </a:ext>
                </a:extLst>
              </a:tr>
            </a:tbl>
          </a:graphicData>
        </a:graphic>
      </p:graphicFrame>
      <p:sp>
        <p:nvSpPr>
          <p:cNvPr id="7" name="Прямоугольник 30">
            <a:extLst>
              <a:ext uri="{FF2B5EF4-FFF2-40B4-BE49-F238E27FC236}">
                <a16:creationId xmlns:a16="http://schemas.microsoft.com/office/drawing/2014/main" id="{63A2B82A-7333-1949-91B8-CCB76FE5E830}"/>
              </a:ext>
            </a:extLst>
          </p:cNvPr>
          <p:cNvSpPr/>
          <p:nvPr/>
        </p:nvSpPr>
        <p:spPr>
          <a:xfrm>
            <a:off x="681593" y="8937302"/>
            <a:ext cx="11380893" cy="215444"/>
          </a:xfrm>
          <a:prstGeom prst="rect">
            <a:avLst/>
          </a:prstGeom>
        </p:spPr>
        <p:txBody>
          <a:bodyPr wrap="square">
            <a:spAutoFit/>
          </a:bodyPr>
          <a:lstStyle/>
          <a:p>
            <a:pPr algn="ctr"/>
            <a:r>
              <a:rPr lang="en-US" sz="800" dirty="0">
                <a:solidFill>
                  <a:schemeClr val="tx1">
                    <a:lumMod val="65000"/>
                    <a:lumOff val="35000"/>
                  </a:schemeClr>
                </a:solidFill>
                <a:latin typeface="Arial" panose="020B0604020202020204" pitchFamily="34" charset="0"/>
                <a:cs typeface="Arial" panose="020B0604020202020204" pitchFamily="34" charset="0"/>
              </a:rPr>
              <a:t>This document is confidential and intended solely for the use of the intended recipient. The content of this document and any file or attachment transmitted with it cannot be changed without the consent of the author</a:t>
            </a:r>
            <a:r>
              <a:rPr lang="ru-RU" sz="800"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8" name="Content Placeholder 2">
            <a:extLst>
              <a:ext uri="{FF2B5EF4-FFF2-40B4-BE49-F238E27FC236}">
                <a16:creationId xmlns:a16="http://schemas.microsoft.com/office/drawing/2014/main" id="{EDE5BDB7-797B-1C4F-B955-891377974E8D}"/>
              </a:ext>
            </a:extLst>
          </p:cNvPr>
          <p:cNvSpPr txBox="1">
            <a:spLocks/>
          </p:cNvSpPr>
          <p:nvPr/>
        </p:nvSpPr>
        <p:spPr>
          <a:xfrm>
            <a:off x="681593" y="4566835"/>
            <a:ext cx="7221594" cy="3485955"/>
          </a:xfrm>
          <a:prstGeom prst="rect">
            <a:avLst/>
          </a:prstGeom>
        </p:spPr>
        <p:txBody>
          <a:bodyPr vert="horz" lIns="91440" tIns="45720" rIns="91440" bIns="45720" rtlCol="0">
            <a:noAutofit/>
          </a:bodyPr>
          <a:lstStyle>
            <a:lvl1pPr marL="0" indent="0" algn="ctr" defTabSz="1280160" rtl="0" eaLnBrk="1" latinLnBrk="0" hangingPunct="1">
              <a:lnSpc>
                <a:spcPct val="90000"/>
              </a:lnSpc>
              <a:spcBef>
                <a:spcPts val="1400"/>
              </a:spcBef>
              <a:buFont typeface="Arial" panose="020B0604020202020204" pitchFamily="34" charset="0"/>
              <a:buNone/>
              <a:defRPr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sz="2240" kern="1200">
                <a:solidFill>
                  <a:schemeClr val="tx1"/>
                </a:solidFill>
                <a:latin typeface="+mn-lt"/>
                <a:ea typeface="+mn-ea"/>
                <a:cs typeface="+mn-cs"/>
              </a:defRPr>
            </a:lvl9pPr>
          </a:lstStyle>
          <a:p>
            <a:pPr marL="285750" indent="-285750" algn="l">
              <a:spcBef>
                <a:spcPts val="0"/>
              </a:spcBef>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l">
              <a:lnSpc>
                <a:spcPct val="100000"/>
              </a:lnSpc>
              <a:spcBef>
                <a:spcPts val="0"/>
              </a:spcBef>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l">
              <a:spcBef>
                <a:spcPts val="0"/>
              </a:spcBef>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l">
              <a:spcBef>
                <a:spcPts val="0"/>
              </a:spcBef>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l">
              <a:spcBef>
                <a:spcPts val="0"/>
              </a:spcBef>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l">
              <a:spcBef>
                <a:spcPts val="0"/>
              </a:spcBef>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l">
              <a:spcBef>
                <a:spcPts val="0"/>
              </a:spcBef>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l">
              <a:spcBef>
                <a:spcPts val="0"/>
              </a:spcBef>
              <a:buFont typeface="Системный шрифт"/>
              <a:buChar char="-"/>
            </a:pPr>
            <a:endParaRPr lang="ru-RU"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lgn="l">
              <a:spcBef>
                <a:spcPts val="0"/>
              </a:spcBef>
              <a:buFont typeface="Системный шрифт"/>
              <a:buChar char="-"/>
            </a:pPr>
            <a:endParaRPr lang="ru-RU"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B80618B1-A10C-E945-ABDD-21E67CB63568}"/>
              </a:ext>
            </a:extLst>
          </p:cNvPr>
          <p:cNvSpPr txBox="1">
            <a:spLocks/>
          </p:cNvSpPr>
          <p:nvPr/>
        </p:nvSpPr>
        <p:spPr>
          <a:xfrm>
            <a:off x="4964660" y="6698375"/>
            <a:ext cx="5083289" cy="44032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buFont typeface="Системный шрифт"/>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2" name="Таблица 1">
            <a:extLst>
              <a:ext uri="{FF2B5EF4-FFF2-40B4-BE49-F238E27FC236}">
                <a16:creationId xmlns:a16="http://schemas.microsoft.com/office/drawing/2014/main" id="{A397B12C-A9C3-7940-A084-691922005C44}"/>
              </a:ext>
            </a:extLst>
          </p:cNvPr>
          <p:cNvGraphicFramePr>
            <a:graphicFrameLocks noGrp="1"/>
          </p:cNvGraphicFramePr>
          <p:nvPr>
            <p:extLst>
              <p:ext uri="{D42A27DB-BD31-4B8C-83A1-F6EECF244321}">
                <p14:modId xmlns:p14="http://schemas.microsoft.com/office/powerpoint/2010/main" val="1837769896"/>
              </p:ext>
            </p:extLst>
          </p:nvPr>
        </p:nvGraphicFramePr>
        <p:xfrm>
          <a:off x="730284" y="1288175"/>
          <a:ext cx="10166578" cy="3566160"/>
        </p:xfrm>
        <a:graphic>
          <a:graphicData uri="http://schemas.openxmlformats.org/drawingml/2006/table">
            <a:tbl>
              <a:tblPr firstRow="1" bandRow="1">
                <a:tableStyleId>{5940675A-B579-460E-94D1-54222C63F5DA}</a:tableStyleId>
              </a:tblPr>
              <a:tblGrid>
                <a:gridCol w="5083289">
                  <a:extLst>
                    <a:ext uri="{9D8B030D-6E8A-4147-A177-3AD203B41FA5}">
                      <a16:colId xmlns:a16="http://schemas.microsoft.com/office/drawing/2014/main" val="1540601957"/>
                    </a:ext>
                  </a:extLst>
                </a:gridCol>
                <a:gridCol w="5083289">
                  <a:extLst>
                    <a:ext uri="{9D8B030D-6E8A-4147-A177-3AD203B41FA5}">
                      <a16:colId xmlns:a16="http://schemas.microsoft.com/office/drawing/2014/main" val="2313764189"/>
                    </a:ext>
                  </a:extLst>
                </a:gridCol>
              </a:tblGrid>
              <a:tr h="1546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Atyrau </a:t>
                      </a:r>
                      <a:r>
                        <a:rPr lang="en-US" sz="1400" dirty="0" err="1">
                          <a:solidFill>
                            <a:schemeClr val="tx1">
                              <a:lumMod val="65000"/>
                              <a:lumOff val="35000"/>
                            </a:schemeClr>
                          </a:solidFill>
                          <a:latin typeface="Arial" panose="020B0604020202020204" pitchFamily="34" charset="0"/>
                          <a:cs typeface="Arial" panose="020B0604020202020204" pitchFamily="34" charset="0"/>
                        </a:rPr>
                        <a:t>ZHaryk</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JSC</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a:solidFill>
                            <a:schemeClr val="tx1">
                              <a:lumMod val="65000"/>
                              <a:lumOff val="35000"/>
                            </a:schemeClr>
                          </a:solidFill>
                          <a:latin typeface="Arial" panose="020B0604020202020204" pitchFamily="34" charset="0"/>
                          <a:cs typeface="Arial" panose="020B0604020202020204" pitchFamily="34" charset="0"/>
                        </a:rPr>
                        <a:t>Grundfos Kazakhstan</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LLP</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5876234"/>
                  </a:ext>
                </a:extLst>
              </a:tr>
              <a:tr h="1546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Atyrau Heat Supply Networks</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JSC</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Kcell</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LLP</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5445486"/>
                  </a:ext>
                </a:extLst>
              </a:tr>
              <a:tr h="1546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Atyrau</a:t>
                      </a:r>
                      <a:r>
                        <a:rPr lang="ru-RU"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Teploelectrotsentral</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JSC</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Energomost</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LLP</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2522518"/>
                  </a:ext>
                </a:extLst>
              </a:tr>
              <a:tr h="1546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err="1">
                          <a:solidFill>
                            <a:schemeClr val="tx1">
                              <a:lumMod val="65000"/>
                              <a:lumOff val="35000"/>
                            </a:schemeClr>
                          </a:solidFill>
                          <a:latin typeface="Arial" panose="020B0604020202020204" pitchFamily="34" charset="0"/>
                          <a:cs typeface="Arial" panose="020B0604020202020204" pitchFamily="34" charset="0"/>
                        </a:rPr>
                        <a:t>Zhambyl</a:t>
                      </a:r>
                      <a:r>
                        <a:rPr lang="en-US" sz="1400" baseline="0">
                          <a:solidFill>
                            <a:schemeClr val="tx1">
                              <a:lumMod val="65000"/>
                              <a:lumOff val="35000"/>
                            </a:schemeClr>
                          </a:solidFill>
                          <a:latin typeface="Arial" panose="020B0604020202020204" pitchFamily="34" charset="0"/>
                          <a:cs typeface="Arial" panose="020B0604020202020204" pitchFamily="34" charset="0"/>
                        </a:rPr>
                        <a:t> </a:t>
                      </a:r>
                      <a:r>
                        <a:rPr lang="en-US" sz="1400" kern="1200">
                          <a:solidFill>
                            <a:schemeClr val="tx1">
                              <a:lumMod val="65000"/>
                              <a:lumOff val="35000"/>
                            </a:schemeClr>
                          </a:solidFill>
                          <a:latin typeface="Arial" panose="020B0604020202020204" pitchFamily="34" charset="0"/>
                          <a:ea typeface="+mn-ea"/>
                          <a:cs typeface="Arial" panose="020B0604020202020204" pitchFamily="34" charset="0"/>
                        </a:rPr>
                        <a:t>State </a:t>
                      </a:r>
                      <a:r>
                        <a:rPr lang="en-US" sz="1400" kern="1200" dirty="0">
                          <a:solidFill>
                            <a:schemeClr val="tx1">
                              <a:lumMod val="65000"/>
                              <a:lumOff val="35000"/>
                            </a:schemeClr>
                          </a:solidFill>
                          <a:latin typeface="Arial" panose="020B0604020202020204" pitchFamily="34" charset="0"/>
                          <a:ea typeface="+mn-ea"/>
                          <a:cs typeface="Arial" panose="020B0604020202020204" pitchFamily="34" charset="0"/>
                        </a:rPr>
                        <a:t>District Power Plant named after </a:t>
                      </a:r>
                      <a:r>
                        <a:rPr lang="en-US" sz="1400" kern="1200" dirty="0" err="1">
                          <a:solidFill>
                            <a:schemeClr val="tx1">
                              <a:lumMod val="65000"/>
                              <a:lumOff val="35000"/>
                            </a:schemeClr>
                          </a:solidFill>
                          <a:latin typeface="Arial" panose="020B0604020202020204" pitchFamily="34" charset="0"/>
                          <a:ea typeface="+mn-ea"/>
                          <a:cs typeface="Arial" panose="020B0604020202020204" pitchFamily="34" charset="0"/>
                        </a:rPr>
                        <a:t>Baturov</a:t>
                      </a:r>
                      <a:r>
                        <a:rPr lang="ru-RU" sz="1400" kern="1200" dirty="0">
                          <a:solidFill>
                            <a:schemeClr val="tx1">
                              <a:lumMod val="65000"/>
                              <a:lumOff val="35000"/>
                            </a:schemeClr>
                          </a:solidFill>
                          <a:latin typeface="Arial" panose="020B0604020202020204" pitchFamily="34" charset="0"/>
                          <a:ea typeface="+mn-ea"/>
                          <a:cs typeface="Arial" panose="020B0604020202020204" pitchFamily="34" charset="0"/>
                        </a:rPr>
                        <a:t>»</a:t>
                      </a:r>
                      <a:r>
                        <a:rPr lang="en-US" sz="1400" kern="1200" dirty="0">
                          <a:solidFill>
                            <a:schemeClr val="tx1">
                              <a:lumMod val="65000"/>
                              <a:lumOff val="35000"/>
                            </a:schemeClr>
                          </a:solidFill>
                          <a:latin typeface="Arial" panose="020B0604020202020204" pitchFamily="34" charset="0"/>
                          <a:ea typeface="+mn-ea"/>
                          <a:cs typeface="Arial" panose="020B0604020202020204" pitchFamily="34" charset="0"/>
                        </a:rPr>
                        <a:t> JSC</a:t>
                      </a:r>
                      <a:endParaRPr lang="ru-RU" sz="140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Baskan</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LLP</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031631"/>
                  </a:ext>
                </a:extLst>
              </a:tr>
              <a:tr h="1546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err="1">
                          <a:solidFill>
                            <a:schemeClr val="tx1">
                              <a:lumMod val="65000"/>
                              <a:lumOff val="35000"/>
                            </a:schemeClr>
                          </a:solidFill>
                          <a:latin typeface="Arial" panose="020B0604020202020204" pitchFamily="34" charset="0"/>
                          <a:cs typeface="Arial" panose="020B0604020202020204" pitchFamily="34" charset="0"/>
                        </a:rPr>
                        <a:t>Promstroy</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Energo</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JSC</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a:solidFill>
                            <a:schemeClr val="tx1">
                              <a:lumMod val="65000"/>
                              <a:lumOff val="35000"/>
                            </a:schemeClr>
                          </a:solidFill>
                          <a:latin typeface="Arial" panose="020B0604020202020204" pitchFamily="34" charset="0"/>
                          <a:cs typeface="Arial" panose="020B0604020202020204" pitchFamily="34" charset="0"/>
                        </a:rPr>
                        <a:t>Sequa Petroleum</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LLP</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9940483"/>
                  </a:ext>
                </a:extLst>
              </a:tr>
              <a:tr h="1546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err="1">
                          <a:solidFill>
                            <a:schemeClr val="tx1">
                              <a:lumMod val="65000"/>
                              <a:lumOff val="35000"/>
                            </a:schemeClr>
                          </a:solidFill>
                          <a:latin typeface="Arial" panose="020B0604020202020204" pitchFamily="34" charset="0"/>
                          <a:cs typeface="Arial" panose="020B0604020202020204" pitchFamily="34" charset="0"/>
                        </a:rPr>
                        <a:t>Comlux</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Aircompany</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JSC</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AltynKokus</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LLP</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8062174"/>
                  </a:ext>
                </a:extLst>
              </a:tr>
              <a:tr h="1546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latin typeface="Arial" panose="020B0604020202020204" pitchFamily="34" charset="0"/>
                          <a:cs typeface="Arial" panose="020B0604020202020204" pitchFamily="34" charset="0"/>
                        </a:rPr>
                        <a:t>TÜV </a:t>
                      </a:r>
                      <a:r>
                        <a:rPr lang="en-US" sz="1400" dirty="0" err="1">
                          <a:solidFill>
                            <a:schemeClr val="tx1">
                              <a:lumMod val="65000"/>
                              <a:lumOff val="35000"/>
                            </a:schemeClr>
                          </a:solidFill>
                          <a:latin typeface="Arial" panose="020B0604020202020204" pitchFamily="34" charset="0"/>
                          <a:cs typeface="Arial" panose="020B0604020202020204" pitchFamily="34" charset="0"/>
                        </a:rPr>
                        <a:t>Rheinland</a:t>
                      </a:r>
                      <a:r>
                        <a:rPr lang="en-US" sz="1400" dirty="0">
                          <a:solidFill>
                            <a:schemeClr val="tx1">
                              <a:lumMod val="65000"/>
                              <a:lumOff val="35000"/>
                            </a:schemeClr>
                          </a:solidFill>
                          <a:latin typeface="Arial" panose="020B0604020202020204" pitchFamily="34" charset="0"/>
                          <a:cs typeface="Arial" panose="020B0604020202020204" pitchFamily="34" charset="0"/>
                        </a:rPr>
                        <a:t> Group JSC</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buFont typeface="Системный шрифт"/>
                        <a:buNone/>
                      </a:pPr>
                      <a:r>
                        <a:rPr lang="ru-RU"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a:solidFill>
                            <a:schemeClr val="tx1">
                              <a:lumMod val="65000"/>
                              <a:lumOff val="35000"/>
                            </a:schemeClr>
                          </a:solidFill>
                          <a:latin typeface="Arial" panose="020B0604020202020204" pitchFamily="34" charset="0"/>
                          <a:cs typeface="Arial" panose="020B0604020202020204" pitchFamily="34" charset="0"/>
                        </a:rPr>
                        <a:t>DP Energy</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LLP</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637650"/>
                  </a:ext>
                </a:extLst>
              </a:tr>
              <a:tr h="1546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latin typeface="Arial" panose="020B0604020202020204" pitchFamily="34" charset="0"/>
                          <a:cs typeface="Arial" panose="020B0604020202020204" pitchFamily="34" charset="0"/>
                        </a:rPr>
                        <a:t>MKC </a:t>
                      </a:r>
                      <a:r>
                        <a:rPr lang="en-US" sz="1400" dirty="0" err="1">
                          <a:solidFill>
                            <a:schemeClr val="tx1">
                              <a:lumMod val="65000"/>
                              <a:lumOff val="35000"/>
                            </a:schemeClr>
                          </a:solidFill>
                          <a:latin typeface="Arial" panose="020B0604020202020204" pitchFamily="34" charset="0"/>
                          <a:cs typeface="Arial" panose="020B0604020202020204" pitchFamily="34" charset="0"/>
                        </a:rPr>
                        <a:t>Multicatering</a:t>
                      </a:r>
                      <a:r>
                        <a:rPr lang="en-US" sz="1400" dirty="0">
                          <a:solidFill>
                            <a:schemeClr val="tx1">
                              <a:lumMod val="65000"/>
                              <a:lumOff val="35000"/>
                            </a:schemeClr>
                          </a:solidFill>
                          <a:latin typeface="Arial" panose="020B0604020202020204" pitchFamily="34" charset="0"/>
                          <a:cs typeface="Arial" panose="020B0604020202020204" pitchFamily="34" charset="0"/>
                        </a:rPr>
                        <a:t> Kazakhstan </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a:solidFill>
                            <a:schemeClr val="tx1">
                              <a:lumMod val="65000"/>
                              <a:lumOff val="35000"/>
                            </a:schemeClr>
                          </a:solidFill>
                          <a:latin typeface="Arial" panose="020B0604020202020204" pitchFamily="34" charset="0"/>
                          <a:cs typeface="Arial" panose="020B0604020202020204" pitchFamily="34" charset="0"/>
                        </a:rPr>
                        <a:t>TSK Mining</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LLP </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2700773"/>
                  </a:ext>
                </a:extLst>
              </a:tr>
              <a:tr h="1546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400" dirty="0" err="1">
                          <a:solidFill>
                            <a:schemeClr val="tx1">
                              <a:lumMod val="65000"/>
                              <a:lumOff val="35000"/>
                            </a:schemeClr>
                          </a:solidFill>
                          <a:latin typeface="Arial" panose="020B0604020202020204" pitchFamily="34" charset="0"/>
                          <a:cs typeface="Arial" panose="020B0604020202020204" pitchFamily="34" charset="0"/>
                        </a:rPr>
                        <a:t>Mayoly</a:t>
                      </a:r>
                      <a:r>
                        <a:rPr lang="en-US" sz="1400" dirty="0">
                          <a:solidFill>
                            <a:schemeClr val="tx1">
                              <a:lumMod val="65000"/>
                              <a:lumOff val="35000"/>
                            </a:schemeClr>
                          </a:solidFill>
                          <a:latin typeface="Arial" panose="020B0604020202020204" pitchFamily="34" charset="0"/>
                          <a:cs typeface="Arial" panose="020B0604020202020204" pitchFamily="34" charset="0"/>
                        </a:rPr>
                        <a:t> Spindler</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err="1">
                          <a:solidFill>
                            <a:schemeClr val="tx1">
                              <a:lumMod val="65000"/>
                              <a:lumOff val="35000"/>
                            </a:schemeClr>
                          </a:solidFill>
                          <a:latin typeface="Arial" panose="020B0604020202020204" pitchFamily="34" charset="0"/>
                          <a:cs typeface="Arial" panose="020B0604020202020204" pitchFamily="34" charset="0"/>
                        </a:rPr>
                        <a:t>Bohnenkamp</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LLP </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340561"/>
                  </a:ext>
                </a:extLst>
              </a:tr>
              <a:tr h="1546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latin typeface="Arial" panose="020B0604020202020204" pitchFamily="34" charset="0"/>
                          <a:cs typeface="Arial" panose="020B0604020202020204" pitchFamily="34" charset="0"/>
                        </a:rPr>
                        <a:t>Eurasia RED Ltd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ru-RU" sz="1400" dirty="0">
                          <a:solidFill>
                            <a:schemeClr val="tx1">
                              <a:lumMod val="65000"/>
                              <a:lumOff val="35000"/>
                            </a:schemeClr>
                          </a:solidFill>
                          <a:latin typeface="Arial" panose="020B0604020202020204" pitchFamily="34" charset="0"/>
                          <a:cs typeface="Arial" panose="020B0604020202020204" pitchFamily="34" charset="0"/>
                        </a:rPr>
                        <a:t> «</a:t>
                      </a:r>
                      <a:r>
                        <a:rPr lang="en-US" sz="1400" dirty="0">
                          <a:solidFill>
                            <a:schemeClr val="tx1">
                              <a:lumMod val="65000"/>
                              <a:lumOff val="35000"/>
                            </a:schemeClr>
                          </a:solidFill>
                          <a:latin typeface="Arial" panose="020B0604020202020204" pitchFamily="34" charset="0"/>
                          <a:cs typeface="Arial" panose="020B0604020202020204" pitchFamily="34" charset="0"/>
                        </a:rPr>
                        <a:t>ATA Technic</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LLP</a:t>
                      </a:r>
                      <a:endParaRPr lang="ru-RU" sz="14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084037"/>
                  </a:ext>
                </a:extLst>
              </a:tr>
              <a:tr h="154676">
                <a:tc gridSpan="2">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400" dirty="0">
                          <a:solidFill>
                            <a:schemeClr val="tx1">
                              <a:lumMod val="65000"/>
                              <a:lumOff val="35000"/>
                            </a:schemeClr>
                          </a:solidFill>
                          <a:latin typeface="Arial" panose="020B0604020202020204" pitchFamily="34" charset="0"/>
                          <a:cs typeface="Arial" panose="020B0604020202020204" pitchFamily="34" charset="0"/>
                        </a:rPr>
                        <a:t>                                                                                                        </a:t>
                      </a:r>
                      <a:r>
                        <a:rPr lang="ru-RU" sz="1400" dirty="0">
                          <a:solidFill>
                            <a:schemeClr val="tx1">
                              <a:lumMod val="65000"/>
                              <a:lumOff val="35000"/>
                            </a:schemeClr>
                          </a:solidFill>
                          <a:latin typeface="Arial" panose="020B0604020202020204" pitchFamily="34" charset="0"/>
                          <a:cs typeface="Arial" panose="020B0604020202020204" pitchFamily="34" charset="0"/>
                        </a:rPr>
                        <a:t>«К-</a:t>
                      </a:r>
                      <a:r>
                        <a:rPr lang="en-US" sz="1400" dirty="0">
                          <a:solidFill>
                            <a:schemeClr val="tx1">
                              <a:lumMod val="65000"/>
                              <a:lumOff val="35000"/>
                            </a:schemeClr>
                          </a:solidFill>
                          <a:latin typeface="Arial" panose="020B0604020202020204" pitchFamily="34" charset="0"/>
                          <a:cs typeface="Arial" panose="020B0604020202020204" pitchFamily="34" charset="0"/>
                        </a:rPr>
                        <a:t>Generation</a:t>
                      </a:r>
                      <a:r>
                        <a:rPr lang="ru-RU" sz="1400" dirty="0">
                          <a:solidFill>
                            <a:schemeClr val="tx1">
                              <a:lumMod val="65000"/>
                              <a:lumOff val="35000"/>
                            </a:schemeClr>
                          </a:solidFill>
                          <a:latin typeface="Arial" panose="020B0604020202020204" pitchFamily="34" charset="0"/>
                          <a:cs typeface="Arial" panose="020B0604020202020204" pitchFamily="34" charset="0"/>
                        </a:rPr>
                        <a:t>»</a:t>
                      </a:r>
                      <a:r>
                        <a:rPr lang="en-US" sz="1400" dirty="0">
                          <a:solidFill>
                            <a:schemeClr val="tx1">
                              <a:lumMod val="65000"/>
                              <a:lumOff val="35000"/>
                            </a:schemeClr>
                          </a:solidFill>
                          <a:latin typeface="Arial" panose="020B0604020202020204" pitchFamily="34" charset="0"/>
                          <a:cs typeface="Arial" panose="020B0604020202020204" pitchFamily="34" charset="0"/>
                        </a:rPr>
                        <a:t> LLP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lang="ru-RU" sz="1600" dirty="0">
                        <a:solidFill>
                          <a:schemeClr val="tx1">
                            <a:lumMod val="65000"/>
                            <a:lumOff val="35000"/>
                          </a:schemeClr>
                        </a:solidFill>
                        <a:latin typeface="Arial" panose="020B0604020202020204" pitchFamily="34" charset="0"/>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172670"/>
                  </a:ext>
                </a:extLst>
              </a:tr>
            </a:tbl>
          </a:graphicData>
        </a:graphic>
      </p:graphicFrame>
      <p:graphicFrame>
        <p:nvGraphicFramePr>
          <p:cNvPr id="11" name="Chart 10">
            <a:extLst>
              <a:ext uri="{FF2B5EF4-FFF2-40B4-BE49-F238E27FC236}">
                <a16:creationId xmlns:a16="http://schemas.microsoft.com/office/drawing/2014/main" id="{DE585A07-436B-8C46-9ED8-2916753E1D71}"/>
              </a:ext>
            </a:extLst>
          </p:cNvPr>
          <p:cNvGraphicFramePr>
            <a:graphicFrameLocks/>
          </p:cNvGraphicFramePr>
          <p:nvPr>
            <p:extLst>
              <p:ext uri="{D42A27DB-BD31-4B8C-83A1-F6EECF244321}">
                <p14:modId xmlns:p14="http://schemas.microsoft.com/office/powerpoint/2010/main" val="708408471"/>
              </p:ext>
            </p:extLst>
          </p:nvPr>
        </p:nvGraphicFramePr>
        <p:xfrm>
          <a:off x="730285" y="5208933"/>
          <a:ext cx="10166577" cy="4174177"/>
        </p:xfrm>
        <a:graphic>
          <a:graphicData uri="http://schemas.openxmlformats.org/drawingml/2006/chart">
            <c:chart xmlns:c="http://schemas.openxmlformats.org/drawingml/2006/chart" xmlns:r="http://schemas.openxmlformats.org/officeDocument/2006/relationships" r:id="rId2"/>
          </a:graphicData>
        </a:graphic>
      </p:graphicFrame>
      <p:pic>
        <p:nvPicPr>
          <p:cNvPr id="10" name="Рисунок 9">
            <a:extLst>
              <a:ext uri="{FF2B5EF4-FFF2-40B4-BE49-F238E27FC236}">
                <a16:creationId xmlns:a16="http://schemas.microsoft.com/office/drawing/2014/main" id="{6E522624-3803-284F-9559-2A9882C369D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573398" y="400893"/>
            <a:ext cx="634755" cy="457181"/>
          </a:xfrm>
          <a:prstGeom prst="rect">
            <a:avLst/>
          </a:prstGeom>
        </p:spPr>
      </p:pic>
    </p:spTree>
    <p:extLst>
      <p:ext uri="{BB962C8B-B14F-4D97-AF65-F5344CB8AC3E}">
        <p14:creationId xmlns:p14="http://schemas.microsoft.com/office/powerpoint/2010/main" val="313576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0B710F4-3098-3443-85B3-2CD3676CEA7A}"/>
              </a:ext>
            </a:extLst>
          </p:cNvPr>
          <p:cNvSpPr/>
          <p:nvPr/>
        </p:nvSpPr>
        <p:spPr>
          <a:xfrm>
            <a:off x="3533017" y="3099417"/>
            <a:ext cx="8379230" cy="2138534"/>
          </a:xfrm>
          <a:prstGeom prst="rect">
            <a:avLst/>
          </a:prstGeom>
        </p:spPr>
        <p:txBody>
          <a:bodyPr wrap="square">
            <a:spAutoFit/>
          </a:bodyPr>
          <a:lstStyle/>
          <a:p>
            <a:pPr marL="1266110" indent="422037"/>
            <a:r>
              <a:rPr lang="ru-RU"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t>
            </a:r>
            <a:r>
              <a:rPr lang="en-US"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QAZFINAUDIT</a:t>
            </a:r>
            <a:r>
              <a:rPr lang="ru-RU"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t>
            </a:r>
            <a:r>
              <a:rPr lang="en-US"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LLP</a:t>
            </a:r>
            <a:endParaRPr lang="ru-RU"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1266110" indent="422037"/>
            <a:r>
              <a:rPr lang="en-US"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STREET 1, OFFICE 46,</a:t>
            </a:r>
          </a:p>
          <a:p>
            <a:pPr marL="1266110" indent="422037"/>
            <a:r>
              <a:rPr lang="en-US"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MICRODISTRICT AKBULAK, ALMATY,</a:t>
            </a:r>
          </a:p>
          <a:p>
            <a:pPr marL="1266110" indent="422037"/>
            <a:r>
              <a:rPr lang="en-US"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050033, REPUBLIC OF KAZAKHSTAN.</a:t>
            </a:r>
            <a:endParaRPr lang="ru-RU"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1266110" indent="422037"/>
            <a:r>
              <a:rPr lang="de-CH"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a:t>
            </a:r>
            <a:r>
              <a:rPr lang="ru-RU"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7 747 670 96 01</a:t>
            </a:r>
          </a:p>
          <a:p>
            <a:pPr marL="1266110" indent="422037"/>
            <a:r>
              <a:rPr lang="ru-RU"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+7 701 666 16 23</a:t>
            </a:r>
          </a:p>
          <a:p>
            <a:pPr marL="1266110" indent="422037"/>
            <a:r>
              <a:rPr lang="en-US"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velyamov@qazfinaudit.kz</a:t>
            </a:r>
          </a:p>
          <a:p>
            <a:pPr marL="1266110" indent="422037"/>
            <a:r>
              <a:rPr lang="en-US" sz="1662" dirty="0" err="1">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goikolova@qazfinaudit.kz</a:t>
            </a:r>
            <a:r>
              <a:rPr lang="en-US"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endParaRPr lang="ru-RU" sz="1662"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09165"/>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3217</TotalTime>
  <Words>1281</Words>
  <Application>Microsoft Office PowerPoint</Application>
  <PresentationFormat>A3 Paper (297x420 mm)</PresentationFormat>
  <Paragraphs>181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Системный шрифт</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Carly Haines</cp:lastModifiedBy>
  <cp:revision>497</cp:revision>
  <cp:lastPrinted>2020-12-03T11:03:05Z</cp:lastPrinted>
  <dcterms:created xsi:type="dcterms:W3CDTF">2018-12-16T06:56:52Z</dcterms:created>
  <dcterms:modified xsi:type="dcterms:W3CDTF">2021-11-26T09:13:23Z</dcterms:modified>
</cp:coreProperties>
</file>